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Lst>
  <p:sldSz cy="5143500" cx="9144000"/>
  <p:notesSz cx="6858000" cy="9144000"/>
  <p:embeddedFontLst>
    <p:embeddedFont>
      <p:font typeface="Economica"/>
      <p:regular r:id="rId31"/>
      <p:bold r:id="rId32"/>
      <p:italic r:id="rId33"/>
      <p:boldItalic r:id="rId34"/>
    </p:embeddedFont>
    <p:embeddedFont>
      <p:font typeface="Open Sans"/>
      <p:regular r:id="rId35"/>
      <p:bold r:id="rId36"/>
      <p:italic r:id="rId37"/>
      <p:boldItalic r:id="rId3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Economica-regular.fntdata"/><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Economica-italic.fntdata"/><Relationship Id="rId10" Type="http://schemas.openxmlformats.org/officeDocument/2006/relationships/slide" Target="slides/slide5.xml"/><Relationship Id="rId32" Type="http://schemas.openxmlformats.org/officeDocument/2006/relationships/font" Target="fonts/Economica-bold.fntdata"/><Relationship Id="rId13" Type="http://schemas.openxmlformats.org/officeDocument/2006/relationships/slide" Target="slides/slide8.xml"/><Relationship Id="rId35" Type="http://schemas.openxmlformats.org/officeDocument/2006/relationships/font" Target="fonts/OpenSans-regular.fntdata"/><Relationship Id="rId12" Type="http://schemas.openxmlformats.org/officeDocument/2006/relationships/slide" Target="slides/slide7.xml"/><Relationship Id="rId34" Type="http://schemas.openxmlformats.org/officeDocument/2006/relationships/font" Target="fonts/Economica-boldItalic.fntdata"/><Relationship Id="rId15" Type="http://schemas.openxmlformats.org/officeDocument/2006/relationships/slide" Target="slides/slide10.xml"/><Relationship Id="rId37" Type="http://schemas.openxmlformats.org/officeDocument/2006/relationships/font" Target="fonts/OpenSans-italic.fntdata"/><Relationship Id="rId14" Type="http://schemas.openxmlformats.org/officeDocument/2006/relationships/slide" Target="slides/slide9.xml"/><Relationship Id="rId36" Type="http://schemas.openxmlformats.org/officeDocument/2006/relationships/font" Target="fonts/OpenSans-bold.fntdata"/><Relationship Id="rId17" Type="http://schemas.openxmlformats.org/officeDocument/2006/relationships/slide" Target="slides/slide12.xml"/><Relationship Id="rId16" Type="http://schemas.openxmlformats.org/officeDocument/2006/relationships/slide" Target="slides/slide11.xml"/><Relationship Id="rId38" Type="http://schemas.openxmlformats.org/officeDocument/2006/relationships/font" Target="fonts/OpenSans-bold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loc.gov/item/99447265/"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 name="Shape 118"/>
        <p:cNvGrpSpPr/>
        <p:nvPr/>
      </p:nvGrpSpPr>
      <p:grpSpPr>
        <a:xfrm>
          <a:off x="0" y="0"/>
          <a:ext cx="0" cy="0"/>
          <a:chOff x="0" y="0"/>
          <a:chExt cx="0" cy="0"/>
        </a:xfrm>
      </p:grpSpPr>
      <p:sp>
        <p:nvSpPr>
          <p:cNvPr id="119" name="Google Shape;119;g58f59f688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58f59f688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g5904c33e97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5904c33e97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400">
                <a:solidFill>
                  <a:srgbClr val="3C78D8"/>
                </a:solidFill>
                <a:latin typeface="Open Sans"/>
                <a:ea typeface="Open Sans"/>
                <a:cs typeface="Open Sans"/>
                <a:sym typeface="Open Sans"/>
              </a:rPr>
              <a:t>Total sample area: 1.86 acres</a:t>
            </a:r>
            <a:endParaRPr sz="1400">
              <a:solidFill>
                <a:srgbClr val="3C78D8"/>
              </a:solidFill>
              <a:latin typeface="Open Sans"/>
              <a:ea typeface="Open Sans"/>
              <a:cs typeface="Open Sans"/>
              <a:sym typeface="Open Sans"/>
            </a:endParaRPr>
          </a:p>
          <a:p>
            <a:pPr indent="0" lvl="0" marL="0" rtl="0" algn="ctr">
              <a:spcBef>
                <a:spcPts val="0"/>
              </a:spcBef>
              <a:spcAft>
                <a:spcPts val="0"/>
              </a:spcAft>
              <a:buNone/>
            </a:pPr>
            <a:r>
              <a:rPr lang="en" sz="1400">
                <a:solidFill>
                  <a:srgbClr val="6AA84F"/>
                </a:solidFill>
                <a:latin typeface="Open Sans"/>
                <a:ea typeface="Open Sans"/>
                <a:cs typeface="Open Sans"/>
                <a:sym typeface="Open Sans"/>
              </a:rPr>
              <a:t>Total sample area: 0.168 acres</a:t>
            </a:r>
            <a:endParaRPr sz="1400">
              <a:solidFill>
                <a:srgbClr val="6AA84F"/>
              </a:solidFill>
              <a:latin typeface="Open Sans"/>
              <a:ea typeface="Open Sans"/>
              <a:cs typeface="Open Sans"/>
              <a:sym typeface="Open Sans"/>
            </a:endParaRPr>
          </a:p>
          <a:p>
            <a:pPr indent="0" lvl="0" marL="0" rtl="0" algn="ctr">
              <a:spcBef>
                <a:spcPts val="0"/>
              </a:spcBef>
              <a:spcAft>
                <a:spcPts val="0"/>
              </a:spcAft>
              <a:buNone/>
            </a:pPr>
            <a:r>
              <a:rPr lang="en" sz="1400">
                <a:solidFill>
                  <a:srgbClr val="BF9000"/>
                </a:solidFill>
                <a:latin typeface="Open Sans"/>
                <a:ea typeface="Open Sans"/>
                <a:cs typeface="Open Sans"/>
                <a:sym typeface="Open Sans"/>
              </a:rPr>
              <a:t>Total sample area: 0.019 acres</a:t>
            </a:r>
            <a:endParaRPr sz="1400">
              <a:solidFill>
                <a:srgbClr val="6AA84F"/>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t/>
            </a:r>
            <a:endParaRPr sz="1400">
              <a:solidFill>
                <a:srgbClr val="3C78D8"/>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5904c33e97_4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5904c33e97_4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 name="Shape 142"/>
        <p:cNvGrpSpPr/>
        <p:nvPr/>
      </p:nvGrpSpPr>
      <p:grpSpPr>
        <a:xfrm>
          <a:off x="0" y="0"/>
          <a:ext cx="0" cy="0"/>
          <a:chOff x="0" y="0"/>
          <a:chExt cx="0" cy="0"/>
        </a:xfrm>
      </p:grpSpPr>
      <p:sp>
        <p:nvSpPr>
          <p:cNvPr id="143" name="Google Shape;143;g5904c33e97_4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904c33e97_4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5904c33e97_4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5904c33e97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MID-STORY</a:t>
            </a:r>
            <a:endParaRPr b="1" sz="1200">
              <a:solidFill>
                <a:schemeClr val="dk1"/>
              </a:solidFill>
              <a:latin typeface="Open Sans"/>
              <a:ea typeface="Open Sans"/>
              <a:cs typeface="Open Sans"/>
              <a:sym typeface="Open Sans"/>
            </a:endParaRPr>
          </a:p>
          <a:p>
            <a:pPr indent="0" lvl="0" marL="0" rtl="0" algn="l">
              <a:lnSpc>
                <a:spcPct val="114000"/>
              </a:lnSpc>
              <a:spcBef>
                <a:spcPts val="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Most abundant:</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Eastern red cedar</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Pin cherry</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Paper birch</a:t>
            </a:r>
            <a:endParaRPr sz="1200">
              <a:solidFill>
                <a:schemeClr val="dk1"/>
              </a:solidFill>
              <a:latin typeface="Open Sans"/>
              <a:ea typeface="Open Sans"/>
              <a:cs typeface="Open Sans"/>
              <a:sym typeface="Open Sans"/>
            </a:endParaRPr>
          </a:p>
          <a:p>
            <a:pPr indent="0" lvl="0" marL="0" rtl="0" algn="l">
              <a:lnSpc>
                <a:spcPct val="114000"/>
              </a:lnSpc>
              <a:spcBef>
                <a:spcPts val="16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Most plot observations:</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Eastern red cedar</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Pin cherry</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Black locust</a:t>
            </a:r>
            <a:endParaRPr sz="1200">
              <a:solidFill>
                <a:schemeClr val="dk1"/>
              </a:solidFill>
              <a:latin typeface="Open Sans"/>
              <a:ea typeface="Open Sans"/>
              <a:cs typeface="Open Sans"/>
              <a:sym typeface="Open Sans"/>
            </a:endParaRPr>
          </a:p>
          <a:p>
            <a:pPr indent="0" lvl="0" marL="0" rtl="0" algn="l">
              <a:lnSpc>
                <a:spcPct val="114000"/>
              </a:lnSpc>
              <a:spcBef>
                <a:spcPts val="16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Overall tree density:</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214 trees per acre</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Not ubiquitous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Central plots devoid</a:t>
            </a:r>
            <a:endParaRPr sz="1200">
              <a:solidFill>
                <a:schemeClr val="dk1"/>
              </a:solidFill>
              <a:latin typeface="Open Sans"/>
              <a:ea typeface="Open Sans"/>
              <a:cs typeface="Open Sans"/>
              <a:sym typeface="Open Sans"/>
            </a:endParaRPr>
          </a:p>
          <a:p>
            <a:pPr indent="0" lvl="0" marL="0" rtl="0" algn="l">
              <a:lnSpc>
                <a:spcPct val="114000"/>
              </a:lnSpc>
              <a:spcBef>
                <a:spcPts val="16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Native - Invasive Ratio:</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5.NAT : 1.INV</a:t>
            </a:r>
            <a:endParaRPr sz="12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5904c33e97_4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5904c33e97_4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SHRUBS &amp; WOODY VINES</a:t>
            </a:r>
            <a:endParaRPr b="1" sz="1200">
              <a:solidFill>
                <a:schemeClr val="dk1"/>
              </a:solidFill>
              <a:latin typeface="Open Sans"/>
              <a:ea typeface="Open Sans"/>
              <a:cs typeface="Open Sans"/>
              <a:sym typeface="Open Sans"/>
            </a:endParaRPr>
          </a:p>
          <a:p>
            <a:pPr indent="0" lvl="0" marL="0" rtl="0" algn="l">
              <a:lnSpc>
                <a:spcPct val="114000"/>
              </a:lnSpc>
              <a:spcBef>
                <a:spcPts val="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Most abundant (area cover):</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Autumn-olive</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Honeysuckle shrub</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Honeysuckle vine</a:t>
            </a:r>
            <a:endParaRPr sz="1200">
              <a:solidFill>
                <a:schemeClr val="dk1"/>
              </a:solidFill>
              <a:latin typeface="Open Sans"/>
              <a:ea typeface="Open Sans"/>
              <a:cs typeface="Open Sans"/>
              <a:sym typeface="Open Sans"/>
            </a:endParaRPr>
          </a:p>
          <a:p>
            <a:pPr indent="0" lvl="0" marL="0" rtl="0" algn="l">
              <a:lnSpc>
                <a:spcPct val="114000"/>
              </a:lnSpc>
              <a:spcBef>
                <a:spcPts val="16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Most plot observations:</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Honeysuckle shrub</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Honeysuckle vine</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Autumn-olive</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Average of 2+ species/plot</a:t>
            </a:r>
            <a:endParaRPr sz="1200">
              <a:solidFill>
                <a:schemeClr val="dk1"/>
              </a:solidFill>
              <a:latin typeface="Open Sans"/>
              <a:ea typeface="Open Sans"/>
              <a:cs typeface="Open Sans"/>
              <a:sym typeface="Open Sans"/>
            </a:endParaRPr>
          </a:p>
          <a:p>
            <a:pPr indent="0" lvl="0" marL="0" rtl="0" algn="l">
              <a:lnSpc>
                <a:spcPct val="114000"/>
              </a:lnSpc>
              <a:spcBef>
                <a:spcPts val="16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Average shrub/vine area cover:</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30% minimum</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4.36 acres</a:t>
            </a:r>
            <a:endParaRPr sz="1200">
              <a:solidFill>
                <a:schemeClr val="dk1"/>
              </a:solidFill>
              <a:latin typeface="Open Sans"/>
              <a:ea typeface="Open Sans"/>
              <a:cs typeface="Open Sans"/>
              <a:sym typeface="Open Sans"/>
            </a:endParaRPr>
          </a:p>
          <a:p>
            <a:pPr indent="0" lvl="0" marL="0" rtl="0" algn="l">
              <a:lnSpc>
                <a:spcPct val="114000"/>
              </a:lnSpc>
              <a:spcBef>
                <a:spcPts val="16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Native - Invasive Ratio:</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Very strong likelihood of invasive presence</a:t>
            </a:r>
            <a:endParaRPr sz="12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5904c33e97_4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5904c33e97_4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Observed species and occurrences:</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Eastern red-cedar</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Cottonwood </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Northern red oak - planted</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Little regeneration captured by sample plots</a:t>
            </a:r>
            <a:endParaRPr sz="1200">
              <a:solidFill>
                <a:schemeClr val="dk1"/>
              </a:solidFill>
              <a:latin typeface="Open Sans"/>
              <a:ea typeface="Open Sans"/>
              <a:cs typeface="Open Sans"/>
              <a:sym typeface="Open Sans"/>
            </a:endParaRPr>
          </a:p>
          <a:p>
            <a:pPr indent="0" lvl="0" marL="0" rtl="0" algn="l">
              <a:lnSpc>
                <a:spcPct val="114000"/>
              </a:lnSpc>
              <a:spcBef>
                <a:spcPts val="16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Concerns/inferences:</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Predation pressures?</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Resource competition from more abundant invasives at ground and shrub level?</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Site quality - conducive to recruitment / seedling survival?</a:t>
            </a:r>
            <a:endParaRPr sz="1200">
              <a:solidFill>
                <a:schemeClr val="dk1"/>
              </a:solidFill>
              <a:latin typeface="Open Sans"/>
              <a:ea typeface="Open Sans"/>
              <a:cs typeface="Open Sans"/>
              <a:sym typeface="Open Sans"/>
            </a:endParaRPr>
          </a:p>
          <a:p>
            <a:pPr indent="0" lvl="0" marL="0" rtl="0" algn="l">
              <a:lnSpc>
                <a:spcPct val="114000"/>
              </a:lnSpc>
              <a:spcBef>
                <a:spcPts val="16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Native - Invasive Ratio:</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No invasive tree seedlings observed</a:t>
            </a:r>
            <a:endParaRPr sz="1200">
              <a:solidFill>
                <a:schemeClr val="dk1"/>
              </a:solidFill>
              <a:latin typeface="Open Sans"/>
              <a:ea typeface="Open Sans"/>
              <a:cs typeface="Open Sans"/>
              <a:sym typeface="Open Sans"/>
            </a:endParaRPr>
          </a:p>
          <a:p>
            <a:pPr indent="0" lvl="0" marL="0" rtl="0" algn="l">
              <a:spcBef>
                <a:spcPts val="160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904c33e97_4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904c33e97_4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4000"/>
              </a:lnSpc>
              <a:spcBef>
                <a:spcPts val="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Four species observed in total</a:t>
            </a:r>
            <a:endParaRPr b="1" sz="1200">
              <a:solidFill>
                <a:schemeClr val="dk1"/>
              </a:solidFill>
              <a:latin typeface="Open Sans"/>
              <a:ea typeface="Open Sans"/>
              <a:cs typeface="Open Sans"/>
              <a:sym typeface="Open Sans"/>
            </a:endParaRPr>
          </a:p>
          <a:p>
            <a:pPr indent="0" lvl="0" marL="0" rtl="0" algn="l">
              <a:lnSpc>
                <a:spcPct val="114000"/>
              </a:lnSpc>
              <a:spcBef>
                <a:spcPts val="0"/>
              </a:spcBef>
              <a:spcAft>
                <a:spcPts val="0"/>
              </a:spcAft>
              <a:buClr>
                <a:schemeClr val="dk1"/>
              </a:buClr>
              <a:buSzPts val="1100"/>
              <a:buFont typeface="Arial"/>
              <a:buNone/>
            </a:pPr>
            <a:r>
              <a:t/>
            </a:r>
            <a:endParaRPr b="1" sz="1200">
              <a:solidFill>
                <a:schemeClr val="dk1"/>
              </a:solidFill>
              <a:latin typeface="Open Sans"/>
              <a:ea typeface="Open Sans"/>
              <a:cs typeface="Open Sans"/>
              <a:sym typeface="Open Sans"/>
            </a:endParaRPr>
          </a:p>
          <a:p>
            <a:pPr indent="0" lvl="0" marL="0" rtl="0" algn="l">
              <a:lnSpc>
                <a:spcPct val="114000"/>
              </a:lnSpc>
              <a:spcBef>
                <a:spcPts val="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Most abundant (area cover) and plot observations:</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Common reed (</a:t>
            </a:r>
            <a:r>
              <a:rPr i="1" lang="en" sz="1200">
                <a:solidFill>
                  <a:schemeClr val="dk1"/>
                </a:solidFill>
                <a:latin typeface="Open Sans"/>
                <a:ea typeface="Open Sans"/>
                <a:cs typeface="Open Sans"/>
                <a:sym typeface="Open Sans"/>
              </a:rPr>
              <a:t>Phragmites australis</a:t>
            </a:r>
            <a:r>
              <a:rPr lang="en" sz="1200">
                <a:solidFill>
                  <a:schemeClr val="dk1"/>
                </a:solidFill>
                <a:latin typeface="Open Sans"/>
                <a:ea typeface="Open Sans"/>
                <a:cs typeface="Open Sans"/>
                <a:sym typeface="Open Sans"/>
              </a:rPr>
              <a:t>)</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Mugwort</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Garlic mustard</a:t>
            </a:r>
            <a:endParaRPr sz="1200">
              <a:solidFill>
                <a:schemeClr val="dk1"/>
              </a:solidFill>
              <a:latin typeface="Open Sans"/>
              <a:ea typeface="Open Sans"/>
              <a:cs typeface="Open Sans"/>
              <a:sym typeface="Open Sans"/>
            </a:endParaRPr>
          </a:p>
          <a:p>
            <a:pPr indent="0" lvl="0" marL="0" rtl="0" algn="l">
              <a:lnSpc>
                <a:spcPct val="114000"/>
              </a:lnSpc>
              <a:spcBef>
                <a:spcPts val="1600"/>
              </a:spcBef>
              <a:spcAft>
                <a:spcPts val="0"/>
              </a:spcAft>
              <a:buClr>
                <a:schemeClr val="dk1"/>
              </a:buClr>
              <a:buSzPts val="1100"/>
              <a:buFont typeface="Arial"/>
              <a:buNone/>
            </a:pPr>
            <a:r>
              <a:rPr b="1" lang="en" sz="1200">
                <a:solidFill>
                  <a:schemeClr val="dk1"/>
                </a:solidFill>
                <a:latin typeface="Open Sans"/>
                <a:ea typeface="Open Sans"/>
                <a:cs typeface="Open Sans"/>
                <a:sym typeface="Open Sans"/>
              </a:rPr>
              <a:t>Average herb area cover:</a:t>
            </a:r>
            <a:endParaRPr b="1"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34% total minimum cover</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5.01 acres (minimum)</a:t>
            </a:r>
            <a:endParaRPr sz="1200">
              <a:solidFill>
                <a:schemeClr val="dk1"/>
              </a:solidFill>
              <a:latin typeface="Open Sans"/>
              <a:ea typeface="Open Sans"/>
              <a:cs typeface="Open Sans"/>
              <a:sym typeface="Open Sans"/>
            </a:endParaRPr>
          </a:p>
          <a:p>
            <a:pPr indent="-304800" lvl="0" marL="457200" rtl="0" algn="l">
              <a:lnSpc>
                <a:spcPct val="115000"/>
              </a:lnSpc>
              <a:spcBef>
                <a:spcPts val="0"/>
              </a:spcBef>
              <a:spcAft>
                <a:spcPts val="0"/>
              </a:spcAft>
              <a:buClr>
                <a:schemeClr val="dk1"/>
              </a:buClr>
              <a:buSzPts val="1200"/>
              <a:buFont typeface="Open Sans"/>
              <a:buChar char="●"/>
            </a:pPr>
            <a:r>
              <a:rPr lang="en" sz="1200">
                <a:solidFill>
                  <a:schemeClr val="dk1"/>
                </a:solidFill>
                <a:latin typeface="Open Sans"/>
                <a:ea typeface="Open Sans"/>
                <a:cs typeface="Open Sans"/>
                <a:sym typeface="Open Sans"/>
              </a:rPr>
              <a:t>Half of invasive herb cover = </a:t>
            </a:r>
            <a:r>
              <a:rPr i="1" lang="en" sz="1200">
                <a:solidFill>
                  <a:schemeClr val="dk1"/>
                </a:solidFill>
                <a:latin typeface="Open Sans"/>
                <a:ea typeface="Open Sans"/>
                <a:cs typeface="Open Sans"/>
                <a:sym typeface="Open Sans"/>
              </a:rPr>
              <a:t>Phragmites australis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8f59f6886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8f59f6886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Camera Model: </a:t>
            </a:r>
            <a:r>
              <a:rPr lang="en" sz="1200">
                <a:solidFill>
                  <a:schemeClr val="dk1"/>
                </a:solidFill>
              </a:rPr>
              <a:t>Bushnell Trophy Cam HD Essential E3 12MP Trail</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We collected approximately 2-weeks of camera trap data.</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None/>
            </a:pPr>
            <a:r>
              <a:rPr lang="en" sz="1200">
                <a:solidFill>
                  <a:schemeClr val="dk1"/>
                </a:solidFill>
                <a:latin typeface="Times New Roman"/>
                <a:ea typeface="Times New Roman"/>
                <a:cs typeface="Times New Roman"/>
                <a:sym typeface="Times New Roman"/>
              </a:rPr>
              <a:t>33,725 pictures total, taken. </a:t>
            </a:r>
            <a:endParaRPr sz="1200">
              <a:solidFill>
                <a:schemeClr val="dk1"/>
              </a:solidFill>
              <a:latin typeface="Times New Roman"/>
              <a:ea typeface="Times New Roman"/>
              <a:cs typeface="Times New Roman"/>
              <a:sym typeface="Times New Roman"/>
            </a:endParaRPr>
          </a:p>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 Cameras were placed 2-3 feet off the ground and most were secured around tree trunks. Each camera was set to take a burst of three photographs when triggered</a:t>
            </a:r>
            <a:endParaRPr sz="12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58f59f6886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58f59f6886_0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Great Egret, osprey, tree swallow, white-tailed deer, Groundhog, Racoons, Possums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8f59f6886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8f59f6886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9105c00d5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9105c00d5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AJ</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905a469c8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905a469c8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Prone to disturbance from highways and railroads which will bring invasive species and fire.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g591ec2181f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591ec2181f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Evidence of landfill</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5905a469c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5905a469c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Ecosystems like this are not uncommon</a:t>
            </a:r>
            <a:endParaRPr/>
          </a:p>
          <a:p>
            <a:pPr indent="-298450" lvl="0" marL="457200" rtl="0" algn="l">
              <a:spcBef>
                <a:spcPts val="0"/>
              </a:spcBef>
              <a:spcAft>
                <a:spcPts val="0"/>
              </a:spcAft>
              <a:buSzPts val="1100"/>
              <a:buChar char="●"/>
            </a:pPr>
            <a:r>
              <a:rPr lang="en"/>
              <a:t>This is true particularly in Connecticut where we have a relatively short post-industrial environmental memory</a:t>
            </a:r>
            <a:endParaRPr/>
          </a:p>
          <a:p>
            <a:pPr indent="-298450" lvl="0" marL="457200" rtl="0" algn="l">
              <a:spcBef>
                <a:spcPts val="0"/>
              </a:spcBef>
              <a:spcAft>
                <a:spcPts val="0"/>
              </a:spcAft>
              <a:buSzPts val="1100"/>
              <a:buChar char="●"/>
            </a:pPr>
            <a:r>
              <a:rPr lang="en"/>
              <a:t>The Long Wharf Nature Preserve (another salt marsh managed by NHLT) is actually result of fill from I-95</a:t>
            </a:r>
            <a:endParaRPr/>
          </a:p>
          <a:p>
            <a:pPr indent="-298450" lvl="0" marL="457200" rtl="0" algn="l">
              <a:spcBef>
                <a:spcPts val="0"/>
              </a:spcBef>
              <a:spcAft>
                <a:spcPts val="0"/>
              </a:spcAft>
              <a:buSzPts val="1100"/>
              <a:buChar char="●"/>
            </a:pPr>
            <a:r>
              <a:rPr lang="en"/>
              <a:t>Edwin Way Teale &amp; the Trail Wood Audubon Sanctuary</a:t>
            </a:r>
            <a:endParaRPr/>
          </a:p>
          <a:p>
            <a:pPr indent="-298450" lvl="0" marL="457200" rtl="0" algn="l">
              <a:spcBef>
                <a:spcPts val="0"/>
              </a:spcBef>
              <a:spcAft>
                <a:spcPts val="0"/>
              </a:spcAft>
              <a:buSzPts val="1100"/>
              <a:buChar char="●"/>
            </a:pPr>
            <a:r>
              <a:rPr lang="en"/>
              <a:t>The majority of New England salt marshes may actually be due to erosion from colonial-era deforestation.</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g5904c33e97_6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5904c33e97_6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Considering the </a:t>
            </a:r>
            <a:r>
              <a:rPr lang="en"/>
              <a:t>unique</a:t>
            </a:r>
            <a:r>
              <a:rPr lang="en"/>
              <a:t> history of this site…</a:t>
            </a:r>
            <a:r>
              <a:rPr lang="en"/>
              <a:t> we should consider what we hope it could be rather than attempt to restore it to a “natural” state that never actually existed.</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8f59f688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58f59f688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8f59f6886_0_1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8f59f6886_0_1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a:t>
            </a:r>
            <a:r>
              <a:rPr lang="en" u="sng">
                <a:solidFill>
                  <a:schemeClr val="hlink"/>
                </a:solidFill>
                <a:hlinkClick r:id="rId2"/>
              </a:rPr>
              <a:t>https://www.loc.gov/item/99447265/</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591a933a5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591a933a5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200">
                <a:solidFill>
                  <a:schemeClr val="dk1"/>
                </a:solidFill>
                <a:latin typeface="Times New Roman"/>
                <a:ea typeface="Times New Roman"/>
                <a:cs typeface="Times New Roman"/>
                <a:sym typeface="Times New Roman"/>
              </a:rPr>
              <a:t>We found an original recorded easement between the New Haven Water Company and the Hartford Railroad Company from 1930, indicating that the railroad company had an ownership stake in the property in the early 20th Century. It is possible that the railroad company filled the marsh during the construction of the line to protect its investment.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591af710c9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591af710c9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 name="Shape 94"/>
        <p:cNvGrpSpPr/>
        <p:nvPr/>
      </p:nvGrpSpPr>
      <p:grpSpPr>
        <a:xfrm>
          <a:off x="0" y="0"/>
          <a:ext cx="0" cy="0"/>
          <a:chOff x="0" y="0"/>
          <a:chExt cx="0" cy="0"/>
        </a:xfrm>
      </p:grpSpPr>
      <p:sp>
        <p:nvSpPr>
          <p:cNvPr id="95" name="Google Shape;95;g591af710c9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591af710c9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91af710c9_3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91af710c9_3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91af710c9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91af710c9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591a933a5d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591a933a5d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a:off x="2744013" y="756700"/>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1" name="Google Shape;11;p2"/>
          <p:cNvSpPr/>
          <p:nvPr/>
        </p:nvSpPr>
        <p:spPr>
          <a:xfrm rot="10800000">
            <a:off x="5318350" y="32667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2" name="Google Shape;12;p2"/>
          <p:cNvSpPr txBox="1"/>
          <p:nvPr>
            <p:ph type="ctrTitle"/>
          </p:nvPr>
        </p:nvSpPr>
        <p:spPr>
          <a:xfrm>
            <a:off x="3044700" y="1444255"/>
            <a:ext cx="3054600" cy="15372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3" name="Google Shape;13;p2"/>
          <p:cNvSpPr txBox="1"/>
          <p:nvPr>
            <p:ph idx="1" type="subTitle"/>
          </p:nvPr>
        </p:nvSpPr>
        <p:spPr>
          <a:xfrm>
            <a:off x="3044700" y="3116580"/>
            <a:ext cx="3054600" cy="7014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Font typeface="Economica"/>
              <a:buNone/>
              <a:defRPr sz="2100">
                <a:latin typeface="Economica"/>
                <a:ea typeface="Economica"/>
                <a:cs typeface="Economica"/>
                <a:sym typeface="Economica"/>
              </a:defRPr>
            </a:lvl1pPr>
            <a:lvl2pPr lvl="1" algn="ctr">
              <a:lnSpc>
                <a:spcPct val="100000"/>
              </a:lnSpc>
              <a:spcBef>
                <a:spcPts val="0"/>
              </a:spcBef>
              <a:spcAft>
                <a:spcPts val="0"/>
              </a:spcAft>
              <a:buSzPts val="2100"/>
              <a:buFont typeface="Economica"/>
              <a:buNone/>
              <a:defRPr sz="2100">
                <a:latin typeface="Economica"/>
                <a:ea typeface="Economica"/>
                <a:cs typeface="Economica"/>
                <a:sym typeface="Economica"/>
              </a:defRPr>
            </a:lvl2pPr>
            <a:lvl3pPr lvl="2" algn="ctr">
              <a:lnSpc>
                <a:spcPct val="100000"/>
              </a:lnSpc>
              <a:spcBef>
                <a:spcPts val="0"/>
              </a:spcBef>
              <a:spcAft>
                <a:spcPts val="0"/>
              </a:spcAft>
              <a:buSzPts val="2100"/>
              <a:buFont typeface="Economica"/>
              <a:buNone/>
              <a:defRPr sz="2100">
                <a:latin typeface="Economica"/>
                <a:ea typeface="Economica"/>
                <a:cs typeface="Economica"/>
                <a:sym typeface="Economica"/>
              </a:defRPr>
            </a:lvl3pPr>
            <a:lvl4pPr lvl="3" algn="ctr">
              <a:lnSpc>
                <a:spcPct val="100000"/>
              </a:lnSpc>
              <a:spcBef>
                <a:spcPts val="0"/>
              </a:spcBef>
              <a:spcAft>
                <a:spcPts val="0"/>
              </a:spcAft>
              <a:buSzPts val="2100"/>
              <a:buFont typeface="Economica"/>
              <a:buNone/>
              <a:defRPr sz="2100">
                <a:latin typeface="Economica"/>
                <a:ea typeface="Economica"/>
                <a:cs typeface="Economica"/>
                <a:sym typeface="Economica"/>
              </a:defRPr>
            </a:lvl4pPr>
            <a:lvl5pPr lvl="4" algn="ctr">
              <a:lnSpc>
                <a:spcPct val="100000"/>
              </a:lnSpc>
              <a:spcBef>
                <a:spcPts val="0"/>
              </a:spcBef>
              <a:spcAft>
                <a:spcPts val="0"/>
              </a:spcAft>
              <a:buSzPts val="2100"/>
              <a:buFont typeface="Economica"/>
              <a:buNone/>
              <a:defRPr sz="2100">
                <a:latin typeface="Economica"/>
                <a:ea typeface="Economica"/>
                <a:cs typeface="Economica"/>
                <a:sym typeface="Economica"/>
              </a:defRPr>
            </a:lvl5pPr>
            <a:lvl6pPr lvl="5" algn="ctr">
              <a:lnSpc>
                <a:spcPct val="100000"/>
              </a:lnSpc>
              <a:spcBef>
                <a:spcPts val="0"/>
              </a:spcBef>
              <a:spcAft>
                <a:spcPts val="0"/>
              </a:spcAft>
              <a:buSzPts val="2100"/>
              <a:buFont typeface="Economica"/>
              <a:buNone/>
              <a:defRPr sz="2100">
                <a:latin typeface="Economica"/>
                <a:ea typeface="Economica"/>
                <a:cs typeface="Economica"/>
                <a:sym typeface="Economica"/>
              </a:defRPr>
            </a:lvl6pPr>
            <a:lvl7pPr lvl="6" algn="ctr">
              <a:lnSpc>
                <a:spcPct val="100000"/>
              </a:lnSpc>
              <a:spcBef>
                <a:spcPts val="0"/>
              </a:spcBef>
              <a:spcAft>
                <a:spcPts val="0"/>
              </a:spcAft>
              <a:buSzPts val="2100"/>
              <a:buFont typeface="Economica"/>
              <a:buNone/>
              <a:defRPr sz="2100">
                <a:latin typeface="Economica"/>
                <a:ea typeface="Economica"/>
                <a:cs typeface="Economica"/>
                <a:sym typeface="Economica"/>
              </a:defRPr>
            </a:lvl7pPr>
            <a:lvl8pPr lvl="7" algn="ctr">
              <a:lnSpc>
                <a:spcPct val="100000"/>
              </a:lnSpc>
              <a:spcBef>
                <a:spcPts val="0"/>
              </a:spcBef>
              <a:spcAft>
                <a:spcPts val="0"/>
              </a:spcAft>
              <a:buSzPts val="2100"/>
              <a:buFont typeface="Economica"/>
              <a:buNone/>
              <a:defRPr sz="2100">
                <a:latin typeface="Economica"/>
                <a:ea typeface="Economica"/>
                <a:cs typeface="Economica"/>
                <a:sym typeface="Economica"/>
              </a:defRPr>
            </a:lvl8pPr>
            <a:lvl9pPr lvl="8" algn="ctr">
              <a:lnSpc>
                <a:spcPct val="100000"/>
              </a:lnSpc>
              <a:spcBef>
                <a:spcPts val="0"/>
              </a:spcBef>
              <a:spcAft>
                <a:spcPts val="0"/>
              </a:spcAft>
              <a:buSzPts val="2100"/>
              <a:buFont typeface="Economica"/>
              <a:buNone/>
              <a:defRPr sz="2100">
                <a:latin typeface="Economica"/>
                <a:ea typeface="Economica"/>
                <a:cs typeface="Economica"/>
                <a:sym typeface="Economica"/>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sp>
        <p:nvSpPr>
          <p:cNvPr id="52" name="Google Shape;52;p11"/>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11"/>
          <p:cNvSpPr txBox="1"/>
          <p:nvPr>
            <p:ph hasCustomPrompt="1" type="title"/>
          </p:nvPr>
        </p:nvSpPr>
        <p:spPr>
          <a:xfrm>
            <a:off x="311700" y="957125"/>
            <a:ext cx="8520600" cy="21288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2"/>
              </a:buClr>
              <a:buSzPts val="16000"/>
              <a:buNone/>
              <a:defRPr sz="16000">
                <a:solidFill>
                  <a:schemeClr val="lt2"/>
                </a:solidFill>
              </a:defRPr>
            </a:lvl1pPr>
            <a:lvl2pPr lvl="1" algn="ctr">
              <a:spcBef>
                <a:spcPts val="0"/>
              </a:spcBef>
              <a:spcAft>
                <a:spcPts val="0"/>
              </a:spcAft>
              <a:buClr>
                <a:schemeClr val="lt2"/>
              </a:buClr>
              <a:buSzPts val="16000"/>
              <a:buNone/>
              <a:defRPr sz="16000">
                <a:solidFill>
                  <a:schemeClr val="lt2"/>
                </a:solidFill>
              </a:defRPr>
            </a:lvl2pPr>
            <a:lvl3pPr lvl="2" algn="ctr">
              <a:spcBef>
                <a:spcPts val="0"/>
              </a:spcBef>
              <a:spcAft>
                <a:spcPts val="0"/>
              </a:spcAft>
              <a:buClr>
                <a:schemeClr val="lt2"/>
              </a:buClr>
              <a:buSzPts val="16000"/>
              <a:buNone/>
              <a:defRPr sz="16000">
                <a:solidFill>
                  <a:schemeClr val="lt2"/>
                </a:solidFill>
              </a:defRPr>
            </a:lvl3pPr>
            <a:lvl4pPr lvl="3" algn="ctr">
              <a:spcBef>
                <a:spcPts val="0"/>
              </a:spcBef>
              <a:spcAft>
                <a:spcPts val="0"/>
              </a:spcAft>
              <a:buClr>
                <a:schemeClr val="lt2"/>
              </a:buClr>
              <a:buSzPts val="16000"/>
              <a:buNone/>
              <a:defRPr sz="16000">
                <a:solidFill>
                  <a:schemeClr val="lt2"/>
                </a:solidFill>
              </a:defRPr>
            </a:lvl4pPr>
            <a:lvl5pPr lvl="4" algn="ctr">
              <a:spcBef>
                <a:spcPts val="0"/>
              </a:spcBef>
              <a:spcAft>
                <a:spcPts val="0"/>
              </a:spcAft>
              <a:buClr>
                <a:schemeClr val="lt2"/>
              </a:buClr>
              <a:buSzPts val="16000"/>
              <a:buNone/>
              <a:defRPr sz="16000">
                <a:solidFill>
                  <a:schemeClr val="lt2"/>
                </a:solidFill>
              </a:defRPr>
            </a:lvl5pPr>
            <a:lvl6pPr lvl="5" algn="ctr">
              <a:spcBef>
                <a:spcPts val="0"/>
              </a:spcBef>
              <a:spcAft>
                <a:spcPts val="0"/>
              </a:spcAft>
              <a:buClr>
                <a:schemeClr val="lt2"/>
              </a:buClr>
              <a:buSzPts val="16000"/>
              <a:buNone/>
              <a:defRPr sz="16000">
                <a:solidFill>
                  <a:schemeClr val="lt2"/>
                </a:solidFill>
              </a:defRPr>
            </a:lvl6pPr>
            <a:lvl7pPr lvl="6" algn="ctr">
              <a:spcBef>
                <a:spcPts val="0"/>
              </a:spcBef>
              <a:spcAft>
                <a:spcPts val="0"/>
              </a:spcAft>
              <a:buClr>
                <a:schemeClr val="lt2"/>
              </a:buClr>
              <a:buSzPts val="16000"/>
              <a:buNone/>
              <a:defRPr sz="16000">
                <a:solidFill>
                  <a:schemeClr val="lt2"/>
                </a:solidFill>
              </a:defRPr>
            </a:lvl7pPr>
            <a:lvl8pPr lvl="7" algn="ctr">
              <a:spcBef>
                <a:spcPts val="0"/>
              </a:spcBef>
              <a:spcAft>
                <a:spcPts val="0"/>
              </a:spcAft>
              <a:buClr>
                <a:schemeClr val="lt2"/>
              </a:buClr>
              <a:buSzPts val="16000"/>
              <a:buNone/>
              <a:defRPr sz="16000">
                <a:solidFill>
                  <a:schemeClr val="lt2"/>
                </a:solidFill>
              </a:defRPr>
            </a:lvl8pPr>
            <a:lvl9pPr lvl="8" algn="ctr">
              <a:spcBef>
                <a:spcPts val="0"/>
              </a:spcBef>
              <a:spcAft>
                <a:spcPts val="0"/>
              </a:spcAft>
              <a:buClr>
                <a:schemeClr val="lt2"/>
              </a:buClr>
              <a:buSzPts val="16000"/>
              <a:buNone/>
              <a:defRPr sz="16000">
                <a:solidFill>
                  <a:schemeClr val="lt2"/>
                </a:solidFill>
              </a:defRPr>
            </a:lvl9pPr>
          </a:lstStyle>
          <a:p>
            <a:r>
              <a:t>xx%</a:t>
            </a:r>
          </a:p>
        </p:txBody>
      </p:sp>
      <p:sp>
        <p:nvSpPr>
          <p:cNvPr id="54" name="Google Shape;54;p11"/>
          <p:cNvSpPr txBox="1"/>
          <p:nvPr>
            <p:ph idx="1" type="body"/>
          </p:nvPr>
        </p:nvSpPr>
        <p:spPr>
          <a:xfrm>
            <a:off x="311700" y="3162000"/>
            <a:ext cx="8520600" cy="10716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flipH="1">
            <a:off x="7595938" y="4602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7" name="Google Shape;17;p3"/>
          <p:cNvSpPr/>
          <p:nvPr/>
        </p:nvSpPr>
        <p:spPr>
          <a:xfrm flipH="1" rot="10800000">
            <a:off x="466425" y="3558325"/>
            <a:ext cx="1081625" cy="1124950"/>
          </a:xfrm>
          <a:custGeom>
            <a:rect b="b" l="l" r="r" t="t"/>
            <a:pathLst>
              <a:path extrusionOk="0" h="44998" w="43265">
                <a:moveTo>
                  <a:pt x="0" y="44998"/>
                </a:moveTo>
                <a:lnTo>
                  <a:pt x="0" y="0"/>
                </a:lnTo>
                <a:lnTo>
                  <a:pt x="43265" y="0"/>
                </a:lnTo>
              </a:path>
            </a:pathLst>
          </a:custGeom>
          <a:noFill/>
          <a:ln cap="flat" cmpd="sng" w="28575">
            <a:solidFill>
              <a:schemeClr val="lt2"/>
            </a:solidFill>
            <a:prstDash val="solid"/>
            <a:miter lim="8000"/>
            <a:headEnd len="sm" w="sm" type="none"/>
            <a:tailEnd len="sm" w="sm" type="none"/>
          </a:ln>
        </p:spPr>
      </p:sp>
      <p:sp>
        <p:nvSpPr>
          <p:cNvPr id="18" name="Google Shape;18;p3"/>
          <p:cNvSpPr txBox="1"/>
          <p:nvPr>
            <p:ph type="title"/>
          </p:nvPr>
        </p:nvSpPr>
        <p:spPr>
          <a:xfrm>
            <a:off x="773700" y="1806450"/>
            <a:ext cx="7596600" cy="1530600"/>
          </a:xfrm>
          <a:prstGeom prst="rect">
            <a:avLst/>
          </a:prstGeom>
        </p:spPr>
        <p:txBody>
          <a:bodyPr anchorCtr="0" anchor="ctr" bIns="91425" lIns="91425" spcFirstLastPara="1" rIns="91425" wrap="square" tIns="91425">
            <a:noAutofit/>
          </a:bodyPr>
          <a:lstStyle>
            <a:lvl1pPr lvl="0" algn="ctr">
              <a:spcBef>
                <a:spcPts val="0"/>
              </a:spcBef>
              <a:spcAft>
                <a:spcPts val="0"/>
              </a:spcAft>
              <a:buSzPts val="4200"/>
              <a:buNone/>
              <a:defRPr/>
            </a:lvl1pPr>
            <a:lvl2pPr lvl="1" algn="ctr">
              <a:spcBef>
                <a:spcPts val="0"/>
              </a:spcBef>
              <a:spcAft>
                <a:spcPts val="0"/>
              </a:spcAft>
              <a:buSzPts val="4200"/>
              <a:buNone/>
              <a:defRPr/>
            </a:lvl2pPr>
            <a:lvl3pPr lvl="2" algn="ctr">
              <a:spcBef>
                <a:spcPts val="0"/>
              </a:spcBef>
              <a:spcAft>
                <a:spcPts val="0"/>
              </a:spcAft>
              <a:buSzPts val="4200"/>
              <a:buNone/>
              <a:defRPr/>
            </a:lvl3pPr>
            <a:lvl4pPr lvl="3" algn="ctr">
              <a:spcBef>
                <a:spcPts val="0"/>
              </a:spcBef>
              <a:spcAft>
                <a:spcPts val="0"/>
              </a:spcAft>
              <a:buSzPts val="4200"/>
              <a:buNone/>
              <a:defRPr/>
            </a:lvl4pPr>
            <a:lvl5pPr lvl="4" algn="ctr">
              <a:spcBef>
                <a:spcPts val="0"/>
              </a:spcBef>
              <a:spcAft>
                <a:spcPts val="0"/>
              </a:spcAft>
              <a:buSzPts val="4200"/>
              <a:buNone/>
              <a:defRPr/>
            </a:lvl5pPr>
            <a:lvl6pPr lvl="5" algn="ctr">
              <a:spcBef>
                <a:spcPts val="0"/>
              </a:spcBef>
              <a:spcAft>
                <a:spcPts val="0"/>
              </a:spcAft>
              <a:buSzPts val="4200"/>
              <a:buNone/>
              <a:defRPr/>
            </a:lvl6pPr>
            <a:lvl7pPr lvl="6" algn="ctr">
              <a:spcBef>
                <a:spcPts val="0"/>
              </a:spcBef>
              <a:spcAft>
                <a:spcPts val="0"/>
              </a:spcAft>
              <a:buSzPts val="4200"/>
              <a:buNone/>
              <a:defRPr/>
            </a:lvl7pPr>
            <a:lvl8pPr lvl="7" algn="ctr">
              <a:spcBef>
                <a:spcPts val="0"/>
              </a:spcBef>
              <a:spcAft>
                <a:spcPts val="0"/>
              </a:spcAft>
              <a:buSzPts val="4200"/>
              <a:buNone/>
              <a:defRPr/>
            </a:lvl8pPr>
            <a:lvl9pPr lvl="8" algn="ctr">
              <a:spcBef>
                <a:spcPts val="0"/>
              </a:spcBef>
              <a:spcAft>
                <a:spcPts val="0"/>
              </a:spcAft>
              <a:buSzPts val="4200"/>
              <a:buNone/>
              <a:defRPr/>
            </a:lvl9pPr>
          </a:lstStyle>
          <a:p/>
        </p:txBody>
      </p:sp>
      <p:sp>
        <p:nvSpPr>
          <p:cNvPr id="19" name="Google Shape;19;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20" name="Shape 20"/>
        <p:cNvGrpSpPr/>
        <p:nvPr/>
      </p:nvGrpSpPr>
      <p:grpSpPr>
        <a:xfrm>
          <a:off x="0" y="0"/>
          <a:ext cx="0" cy="0"/>
          <a:chOff x="0" y="0"/>
          <a:chExt cx="0" cy="0"/>
        </a:xfrm>
      </p:grpSpPr>
      <p:sp>
        <p:nvSpPr>
          <p:cNvPr id="21" name="Google Shape;21;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3" name="Google Shape;23;p4"/>
          <p:cNvSpPr txBox="1"/>
          <p:nvPr>
            <p:ph idx="1" type="body"/>
          </p:nvPr>
        </p:nvSpPr>
        <p:spPr>
          <a:xfrm>
            <a:off x="311700" y="1225225"/>
            <a:ext cx="8520600" cy="33540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4" name="Google Shape;24;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5" name="Shape 25"/>
        <p:cNvGrpSpPr/>
        <p:nvPr/>
      </p:nvGrpSpPr>
      <p:grpSpPr>
        <a:xfrm>
          <a:off x="0" y="0"/>
          <a:ext cx="0" cy="0"/>
          <a:chOff x="0" y="0"/>
          <a:chExt cx="0" cy="0"/>
        </a:xfrm>
      </p:grpSpPr>
      <p:sp>
        <p:nvSpPr>
          <p:cNvPr id="26" name="Google Shape;26;p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27" name="Google Shape;27;p5"/>
          <p:cNvSpPr txBox="1"/>
          <p:nvPr>
            <p:ph idx="1" type="body"/>
          </p:nvPr>
        </p:nvSpPr>
        <p:spPr>
          <a:xfrm>
            <a:off x="3117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225225"/>
            <a:ext cx="3999900" cy="33540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lvl1pPr lvl="0">
              <a:spcBef>
                <a:spcPts val="0"/>
              </a:spcBef>
              <a:spcAft>
                <a:spcPts val="0"/>
              </a:spcAft>
              <a:buSzPts val="4200"/>
              <a:buNone/>
              <a:defRPr/>
            </a:lvl1pPr>
            <a:lvl2pPr lvl="1">
              <a:spcBef>
                <a:spcPts val="0"/>
              </a:spcBef>
              <a:spcAft>
                <a:spcPts val="0"/>
              </a:spcAft>
              <a:buSzPts val="4200"/>
              <a:buNone/>
              <a:defRPr/>
            </a:lvl2pPr>
            <a:lvl3pPr lvl="2">
              <a:spcBef>
                <a:spcPts val="0"/>
              </a:spcBef>
              <a:spcAft>
                <a:spcPts val="0"/>
              </a:spcAft>
              <a:buSzPts val="4200"/>
              <a:buNone/>
              <a:defRPr/>
            </a:lvl3pPr>
            <a:lvl4pPr lvl="3">
              <a:spcBef>
                <a:spcPts val="0"/>
              </a:spcBef>
              <a:spcAft>
                <a:spcPts val="0"/>
              </a:spcAft>
              <a:buSzPts val="4200"/>
              <a:buNone/>
              <a:defRPr/>
            </a:lvl4pPr>
            <a:lvl5pPr lvl="4">
              <a:spcBef>
                <a:spcPts val="0"/>
              </a:spcBef>
              <a:spcAft>
                <a:spcPts val="0"/>
              </a:spcAft>
              <a:buSzPts val="4200"/>
              <a:buNone/>
              <a:defRPr/>
            </a:lvl5pPr>
            <a:lvl6pPr lvl="5">
              <a:spcBef>
                <a:spcPts val="0"/>
              </a:spcBef>
              <a:spcAft>
                <a:spcPts val="0"/>
              </a:spcAft>
              <a:buSzPts val="4200"/>
              <a:buNone/>
              <a:defRPr/>
            </a:lvl6pPr>
            <a:lvl7pPr lvl="6">
              <a:spcBef>
                <a:spcPts val="0"/>
              </a:spcBef>
              <a:spcAft>
                <a:spcPts val="0"/>
              </a:spcAft>
              <a:buSzPts val="4200"/>
              <a:buNone/>
              <a:defRPr/>
            </a:lvl7pPr>
            <a:lvl8pPr lvl="7">
              <a:spcBef>
                <a:spcPts val="0"/>
              </a:spcBef>
              <a:spcAft>
                <a:spcPts val="0"/>
              </a:spcAft>
              <a:buSzPts val="4200"/>
              <a:buNone/>
              <a:defRPr/>
            </a:lvl8pPr>
            <a:lvl9pPr lvl="8">
              <a:spcBef>
                <a:spcPts val="0"/>
              </a:spcBef>
              <a:spcAft>
                <a:spcPts val="0"/>
              </a:spcAft>
              <a:buSzPts val="42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sp>
        <p:nvSpPr>
          <p:cNvPr id="34" name="Google Shape;34;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35" name="Google Shape;35;p7"/>
          <p:cNvSpPr txBox="1"/>
          <p:nvPr>
            <p:ph idx="1" type="body"/>
          </p:nvPr>
        </p:nvSpPr>
        <p:spPr>
          <a:xfrm>
            <a:off x="311700" y="1399400"/>
            <a:ext cx="2808000" cy="2784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6" name="Google Shape;36;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7" name="Shape 37"/>
        <p:cNvGrpSpPr/>
        <p:nvPr/>
      </p:nvGrpSpPr>
      <p:grpSpPr>
        <a:xfrm>
          <a:off x="0" y="0"/>
          <a:ext cx="0" cy="0"/>
          <a:chOff x="0" y="0"/>
          <a:chExt cx="0" cy="0"/>
        </a:xfrm>
      </p:grpSpPr>
      <p:sp>
        <p:nvSpPr>
          <p:cNvPr id="38" name="Google Shape;38;p8"/>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8"/>
          <p:cNvSpPr txBox="1"/>
          <p:nvPr>
            <p:ph type="title"/>
          </p:nvPr>
        </p:nvSpPr>
        <p:spPr>
          <a:xfrm>
            <a:off x="490250" y="450150"/>
            <a:ext cx="5878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1" name="Shape 41"/>
        <p:cNvGrpSpPr/>
        <p:nvPr/>
      </p:nvGrpSpPr>
      <p:grpSpPr>
        <a:xfrm>
          <a:off x="0" y="0"/>
          <a:ext cx="0" cy="0"/>
          <a:chOff x="0" y="0"/>
          <a:chExt cx="0" cy="0"/>
        </a:xfrm>
      </p:grpSpPr>
      <p:sp>
        <p:nvSpPr>
          <p:cNvPr id="42" name="Google Shape;42;p9"/>
          <p:cNvSpPr/>
          <p:nvPr/>
        </p:nvSpPr>
        <p:spPr>
          <a:xfrm>
            <a:off x="4572000" y="-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4" name="Google Shape;44;p9"/>
          <p:cNvSpPr txBox="1"/>
          <p:nvPr>
            <p:ph type="title"/>
          </p:nvPr>
        </p:nvSpPr>
        <p:spPr>
          <a:xfrm>
            <a:off x="265500" y="929275"/>
            <a:ext cx="4045200" cy="1786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2"/>
              </a:buClr>
              <a:buSzPts val="4200"/>
              <a:buNone/>
              <a:defRPr>
                <a:solidFill>
                  <a:schemeClr val="lt2"/>
                </a:solidFill>
              </a:defRPr>
            </a:lvl1pPr>
            <a:lvl2pPr lvl="1" algn="ctr">
              <a:spcBef>
                <a:spcPts val="0"/>
              </a:spcBef>
              <a:spcAft>
                <a:spcPts val="0"/>
              </a:spcAft>
              <a:buClr>
                <a:schemeClr val="lt2"/>
              </a:buClr>
              <a:buSzPts val="4200"/>
              <a:buNone/>
              <a:defRPr>
                <a:solidFill>
                  <a:schemeClr val="lt2"/>
                </a:solidFill>
              </a:defRPr>
            </a:lvl2pPr>
            <a:lvl3pPr lvl="2" algn="ctr">
              <a:spcBef>
                <a:spcPts val="0"/>
              </a:spcBef>
              <a:spcAft>
                <a:spcPts val="0"/>
              </a:spcAft>
              <a:buClr>
                <a:schemeClr val="lt2"/>
              </a:buClr>
              <a:buSzPts val="4200"/>
              <a:buNone/>
              <a:defRPr>
                <a:solidFill>
                  <a:schemeClr val="lt2"/>
                </a:solidFill>
              </a:defRPr>
            </a:lvl3pPr>
            <a:lvl4pPr lvl="3" algn="ctr">
              <a:spcBef>
                <a:spcPts val="0"/>
              </a:spcBef>
              <a:spcAft>
                <a:spcPts val="0"/>
              </a:spcAft>
              <a:buClr>
                <a:schemeClr val="lt2"/>
              </a:buClr>
              <a:buSzPts val="4200"/>
              <a:buNone/>
              <a:defRPr>
                <a:solidFill>
                  <a:schemeClr val="lt2"/>
                </a:solidFill>
              </a:defRPr>
            </a:lvl4pPr>
            <a:lvl5pPr lvl="4" algn="ctr">
              <a:spcBef>
                <a:spcPts val="0"/>
              </a:spcBef>
              <a:spcAft>
                <a:spcPts val="0"/>
              </a:spcAft>
              <a:buClr>
                <a:schemeClr val="lt2"/>
              </a:buClr>
              <a:buSzPts val="4200"/>
              <a:buNone/>
              <a:defRPr>
                <a:solidFill>
                  <a:schemeClr val="lt2"/>
                </a:solidFill>
              </a:defRPr>
            </a:lvl5pPr>
            <a:lvl6pPr lvl="5" algn="ctr">
              <a:spcBef>
                <a:spcPts val="0"/>
              </a:spcBef>
              <a:spcAft>
                <a:spcPts val="0"/>
              </a:spcAft>
              <a:buClr>
                <a:schemeClr val="lt2"/>
              </a:buClr>
              <a:buSzPts val="4200"/>
              <a:buNone/>
              <a:defRPr>
                <a:solidFill>
                  <a:schemeClr val="lt2"/>
                </a:solidFill>
              </a:defRPr>
            </a:lvl6pPr>
            <a:lvl7pPr lvl="6" algn="ctr">
              <a:spcBef>
                <a:spcPts val="0"/>
              </a:spcBef>
              <a:spcAft>
                <a:spcPts val="0"/>
              </a:spcAft>
              <a:buClr>
                <a:schemeClr val="lt2"/>
              </a:buClr>
              <a:buSzPts val="4200"/>
              <a:buNone/>
              <a:defRPr>
                <a:solidFill>
                  <a:schemeClr val="lt2"/>
                </a:solidFill>
              </a:defRPr>
            </a:lvl7pPr>
            <a:lvl8pPr lvl="7" algn="ctr">
              <a:spcBef>
                <a:spcPts val="0"/>
              </a:spcBef>
              <a:spcAft>
                <a:spcPts val="0"/>
              </a:spcAft>
              <a:buClr>
                <a:schemeClr val="lt2"/>
              </a:buClr>
              <a:buSzPts val="4200"/>
              <a:buNone/>
              <a:defRPr>
                <a:solidFill>
                  <a:schemeClr val="lt2"/>
                </a:solidFill>
              </a:defRPr>
            </a:lvl8pPr>
            <a:lvl9pPr lvl="8" algn="ctr">
              <a:spcBef>
                <a:spcPts val="0"/>
              </a:spcBef>
              <a:spcAft>
                <a:spcPts val="0"/>
              </a:spcAft>
              <a:buClr>
                <a:schemeClr val="lt2"/>
              </a:buClr>
              <a:buSzPts val="4200"/>
              <a:buNone/>
              <a:defRPr>
                <a:solidFill>
                  <a:schemeClr val="lt2"/>
                </a:solidFill>
              </a:defRPr>
            </a:lvl9pPr>
          </a:lstStyle>
          <a:p/>
        </p:txBody>
      </p:sp>
      <p:sp>
        <p:nvSpPr>
          <p:cNvPr id="45" name="Google Shape;45;p9"/>
          <p:cNvSpPr txBox="1"/>
          <p:nvPr>
            <p:ph idx="1" type="subTitle"/>
          </p:nvPr>
        </p:nvSpPr>
        <p:spPr>
          <a:xfrm>
            <a:off x="265500" y="2769001"/>
            <a:ext cx="4045200" cy="1574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400"/>
              <a:buFont typeface="Economica"/>
              <a:buNone/>
              <a:defRPr sz="2400">
                <a:latin typeface="Economica"/>
                <a:ea typeface="Economica"/>
                <a:cs typeface="Economica"/>
                <a:sym typeface="Economica"/>
              </a:defRPr>
            </a:lvl1pPr>
            <a:lvl2pPr lvl="1" algn="ctr">
              <a:lnSpc>
                <a:spcPct val="100000"/>
              </a:lnSpc>
              <a:spcBef>
                <a:spcPts val="0"/>
              </a:spcBef>
              <a:spcAft>
                <a:spcPts val="0"/>
              </a:spcAft>
              <a:buSzPts val="2400"/>
              <a:buFont typeface="Economica"/>
              <a:buNone/>
              <a:defRPr sz="2400">
                <a:latin typeface="Economica"/>
                <a:ea typeface="Economica"/>
                <a:cs typeface="Economica"/>
                <a:sym typeface="Economica"/>
              </a:defRPr>
            </a:lvl2pPr>
            <a:lvl3pPr lvl="2" algn="ctr">
              <a:lnSpc>
                <a:spcPct val="100000"/>
              </a:lnSpc>
              <a:spcBef>
                <a:spcPts val="0"/>
              </a:spcBef>
              <a:spcAft>
                <a:spcPts val="0"/>
              </a:spcAft>
              <a:buSzPts val="2400"/>
              <a:buFont typeface="Economica"/>
              <a:buNone/>
              <a:defRPr sz="2400">
                <a:latin typeface="Economica"/>
                <a:ea typeface="Economica"/>
                <a:cs typeface="Economica"/>
                <a:sym typeface="Economica"/>
              </a:defRPr>
            </a:lvl3pPr>
            <a:lvl4pPr lvl="3" algn="ctr">
              <a:lnSpc>
                <a:spcPct val="100000"/>
              </a:lnSpc>
              <a:spcBef>
                <a:spcPts val="0"/>
              </a:spcBef>
              <a:spcAft>
                <a:spcPts val="0"/>
              </a:spcAft>
              <a:buSzPts val="2400"/>
              <a:buFont typeface="Economica"/>
              <a:buNone/>
              <a:defRPr sz="2400">
                <a:latin typeface="Economica"/>
                <a:ea typeface="Economica"/>
                <a:cs typeface="Economica"/>
                <a:sym typeface="Economica"/>
              </a:defRPr>
            </a:lvl4pPr>
            <a:lvl5pPr lvl="4" algn="ctr">
              <a:lnSpc>
                <a:spcPct val="100000"/>
              </a:lnSpc>
              <a:spcBef>
                <a:spcPts val="0"/>
              </a:spcBef>
              <a:spcAft>
                <a:spcPts val="0"/>
              </a:spcAft>
              <a:buSzPts val="2400"/>
              <a:buFont typeface="Economica"/>
              <a:buNone/>
              <a:defRPr sz="2400">
                <a:latin typeface="Economica"/>
                <a:ea typeface="Economica"/>
                <a:cs typeface="Economica"/>
                <a:sym typeface="Economica"/>
              </a:defRPr>
            </a:lvl5pPr>
            <a:lvl6pPr lvl="5" algn="ctr">
              <a:lnSpc>
                <a:spcPct val="100000"/>
              </a:lnSpc>
              <a:spcBef>
                <a:spcPts val="0"/>
              </a:spcBef>
              <a:spcAft>
                <a:spcPts val="0"/>
              </a:spcAft>
              <a:buSzPts val="2400"/>
              <a:buFont typeface="Economica"/>
              <a:buNone/>
              <a:defRPr sz="2400">
                <a:latin typeface="Economica"/>
                <a:ea typeface="Economica"/>
                <a:cs typeface="Economica"/>
                <a:sym typeface="Economica"/>
              </a:defRPr>
            </a:lvl6pPr>
            <a:lvl7pPr lvl="6" algn="ctr">
              <a:lnSpc>
                <a:spcPct val="100000"/>
              </a:lnSpc>
              <a:spcBef>
                <a:spcPts val="0"/>
              </a:spcBef>
              <a:spcAft>
                <a:spcPts val="0"/>
              </a:spcAft>
              <a:buSzPts val="2400"/>
              <a:buFont typeface="Economica"/>
              <a:buNone/>
              <a:defRPr sz="2400">
                <a:latin typeface="Economica"/>
                <a:ea typeface="Economica"/>
                <a:cs typeface="Economica"/>
                <a:sym typeface="Economica"/>
              </a:defRPr>
            </a:lvl7pPr>
            <a:lvl8pPr lvl="7" algn="ctr">
              <a:lnSpc>
                <a:spcPct val="100000"/>
              </a:lnSpc>
              <a:spcBef>
                <a:spcPts val="0"/>
              </a:spcBef>
              <a:spcAft>
                <a:spcPts val="0"/>
              </a:spcAft>
              <a:buSzPts val="2400"/>
              <a:buFont typeface="Economica"/>
              <a:buNone/>
              <a:defRPr sz="2400">
                <a:latin typeface="Economica"/>
                <a:ea typeface="Economica"/>
                <a:cs typeface="Economica"/>
                <a:sym typeface="Economica"/>
              </a:defRPr>
            </a:lvl8pPr>
            <a:lvl9pPr lvl="8" algn="ctr">
              <a:lnSpc>
                <a:spcPct val="100000"/>
              </a:lnSpc>
              <a:spcBef>
                <a:spcPts val="0"/>
              </a:spcBef>
              <a:spcAft>
                <a:spcPts val="0"/>
              </a:spcAft>
              <a:buSzPts val="2400"/>
              <a:buFont typeface="Economica"/>
              <a:buNone/>
              <a:defRPr sz="2400">
                <a:latin typeface="Economica"/>
                <a:ea typeface="Economica"/>
                <a:cs typeface="Economica"/>
                <a:sym typeface="Economica"/>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9500" y="4218925"/>
            <a:ext cx="5998800" cy="598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400"/>
              <a:buFont typeface="Economica"/>
              <a:buNone/>
              <a:defRPr sz="2400">
                <a:latin typeface="Economica"/>
                <a:ea typeface="Economica"/>
                <a:cs typeface="Economica"/>
                <a:sym typeface="Economica"/>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lux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15925"/>
            <a:ext cx="8520600" cy="8313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1pPr>
            <a:lvl2pPr lvl="1">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2pPr>
            <a:lvl3pPr lvl="2">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3pPr>
            <a:lvl4pPr lvl="3">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4pPr>
            <a:lvl5pPr lvl="4">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5pPr>
            <a:lvl6pPr lvl="5">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6pPr>
            <a:lvl7pPr lvl="6">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7pPr>
            <a:lvl8pPr lvl="7">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8pPr>
            <a:lvl9pPr lvl="8">
              <a:spcBef>
                <a:spcPts val="0"/>
              </a:spcBef>
              <a:spcAft>
                <a:spcPts val="0"/>
              </a:spcAft>
              <a:buClr>
                <a:schemeClr val="dk1"/>
              </a:buClr>
              <a:buSzPts val="4200"/>
              <a:buFont typeface="Economica"/>
              <a:buNone/>
              <a:defRPr sz="4200">
                <a:solidFill>
                  <a:schemeClr val="dk1"/>
                </a:solidFill>
                <a:latin typeface="Economica"/>
                <a:ea typeface="Economica"/>
                <a:cs typeface="Economica"/>
                <a:sym typeface="Economica"/>
              </a:defRPr>
            </a:lvl9pPr>
          </a:lstStyle>
          <a:p/>
        </p:txBody>
      </p:sp>
      <p:sp>
        <p:nvSpPr>
          <p:cNvPr id="7" name="Google Shape;7;p1"/>
          <p:cNvSpPr txBox="1"/>
          <p:nvPr>
            <p:ph idx="1" type="body"/>
          </p:nvPr>
        </p:nvSpPr>
        <p:spPr>
          <a:xfrm>
            <a:off x="311700" y="1225225"/>
            <a:ext cx="8520600" cy="33540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1"/>
              </a:buClr>
              <a:buSzPts val="1800"/>
              <a:buFont typeface="Open Sans"/>
              <a:buChar char="●"/>
              <a:defRPr sz="1800">
                <a:solidFill>
                  <a:schemeClr val="dk1"/>
                </a:solidFill>
                <a:latin typeface="Open Sans"/>
                <a:ea typeface="Open Sans"/>
                <a:cs typeface="Open Sans"/>
                <a:sym typeface="Open Sans"/>
              </a:defRPr>
            </a:lvl1pPr>
            <a:lvl2pPr indent="-317500" lvl="1" marL="914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2pPr>
            <a:lvl3pPr indent="-317500" lvl="2" marL="1371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3pPr>
            <a:lvl4pPr indent="-317500" lvl="3" marL="18288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4pPr>
            <a:lvl5pPr indent="-317500" lvl="4" marL="22860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5pPr>
            <a:lvl6pPr indent="-317500" lvl="5" marL="27432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6pPr>
            <a:lvl7pPr indent="-317500" lvl="6" marL="32004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7pPr>
            <a:lvl8pPr indent="-317500" lvl="7" marL="3657600">
              <a:lnSpc>
                <a:spcPct val="115000"/>
              </a:lnSpc>
              <a:spcBef>
                <a:spcPts val="1600"/>
              </a:spcBef>
              <a:spcAft>
                <a:spcPts val="0"/>
              </a:spcAft>
              <a:buClr>
                <a:schemeClr val="dk1"/>
              </a:buClr>
              <a:buSzPts val="1400"/>
              <a:buFont typeface="Open Sans"/>
              <a:buChar char="○"/>
              <a:defRPr>
                <a:solidFill>
                  <a:schemeClr val="dk1"/>
                </a:solidFill>
                <a:latin typeface="Open Sans"/>
                <a:ea typeface="Open Sans"/>
                <a:cs typeface="Open Sans"/>
                <a:sym typeface="Open Sans"/>
              </a:defRPr>
            </a:lvl8pPr>
            <a:lvl9pPr indent="-317500" lvl="8" marL="4114800">
              <a:lnSpc>
                <a:spcPct val="115000"/>
              </a:lnSpc>
              <a:spcBef>
                <a:spcPts val="1600"/>
              </a:spcBef>
              <a:spcAft>
                <a:spcPts val="1600"/>
              </a:spcAft>
              <a:buClr>
                <a:schemeClr val="dk1"/>
              </a:buClr>
              <a:buSzPts val="1400"/>
              <a:buFont typeface="Open Sans"/>
              <a:buChar char="■"/>
              <a:defRPr>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1"/>
                </a:solidFill>
                <a:latin typeface="Economica"/>
                <a:ea typeface="Economica"/>
                <a:cs typeface="Economica"/>
                <a:sym typeface="Economica"/>
              </a:defRPr>
            </a:lvl1pPr>
            <a:lvl2pPr lvl="1" algn="r">
              <a:buNone/>
              <a:defRPr sz="1000">
                <a:solidFill>
                  <a:schemeClr val="dk1"/>
                </a:solidFill>
                <a:latin typeface="Economica"/>
                <a:ea typeface="Economica"/>
                <a:cs typeface="Economica"/>
                <a:sym typeface="Economica"/>
              </a:defRPr>
            </a:lvl2pPr>
            <a:lvl3pPr lvl="2" algn="r">
              <a:buNone/>
              <a:defRPr sz="1000">
                <a:solidFill>
                  <a:schemeClr val="dk1"/>
                </a:solidFill>
                <a:latin typeface="Economica"/>
                <a:ea typeface="Economica"/>
                <a:cs typeface="Economica"/>
                <a:sym typeface="Economica"/>
              </a:defRPr>
            </a:lvl3pPr>
            <a:lvl4pPr lvl="3" algn="r">
              <a:buNone/>
              <a:defRPr sz="1000">
                <a:solidFill>
                  <a:schemeClr val="dk1"/>
                </a:solidFill>
                <a:latin typeface="Economica"/>
                <a:ea typeface="Economica"/>
                <a:cs typeface="Economica"/>
                <a:sym typeface="Economica"/>
              </a:defRPr>
            </a:lvl4pPr>
            <a:lvl5pPr lvl="4" algn="r">
              <a:buNone/>
              <a:defRPr sz="1000">
                <a:solidFill>
                  <a:schemeClr val="dk1"/>
                </a:solidFill>
                <a:latin typeface="Economica"/>
                <a:ea typeface="Economica"/>
                <a:cs typeface="Economica"/>
                <a:sym typeface="Economica"/>
              </a:defRPr>
            </a:lvl5pPr>
            <a:lvl6pPr lvl="5" algn="r">
              <a:buNone/>
              <a:defRPr sz="1000">
                <a:solidFill>
                  <a:schemeClr val="dk1"/>
                </a:solidFill>
                <a:latin typeface="Economica"/>
                <a:ea typeface="Economica"/>
                <a:cs typeface="Economica"/>
                <a:sym typeface="Economica"/>
              </a:defRPr>
            </a:lvl6pPr>
            <a:lvl7pPr lvl="6" algn="r">
              <a:buNone/>
              <a:defRPr sz="1000">
                <a:solidFill>
                  <a:schemeClr val="dk1"/>
                </a:solidFill>
                <a:latin typeface="Economica"/>
                <a:ea typeface="Economica"/>
                <a:cs typeface="Economica"/>
                <a:sym typeface="Economica"/>
              </a:defRPr>
            </a:lvl7pPr>
            <a:lvl8pPr lvl="7" algn="r">
              <a:buNone/>
              <a:defRPr sz="1000">
                <a:solidFill>
                  <a:schemeClr val="dk1"/>
                </a:solidFill>
                <a:latin typeface="Economica"/>
                <a:ea typeface="Economica"/>
                <a:cs typeface="Economica"/>
                <a:sym typeface="Economica"/>
              </a:defRPr>
            </a:lvl8pPr>
            <a:lvl9pPr lvl="8" algn="r">
              <a:buNone/>
              <a:defRPr sz="1000">
                <a:solidFill>
                  <a:schemeClr val="dk1"/>
                </a:solidFill>
                <a:latin typeface="Economica"/>
                <a:ea typeface="Economica"/>
                <a:cs typeface="Economica"/>
                <a:sym typeface="Economic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8.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0.jpg"/><Relationship Id="rId4" Type="http://schemas.openxmlformats.org/officeDocument/2006/relationships/image" Target="../media/image22.jpg"/><Relationship Id="rId5" Type="http://schemas.openxmlformats.org/officeDocument/2006/relationships/image" Target="../media/image25.jpg"/><Relationship Id="rId6" Type="http://schemas.openxmlformats.org/officeDocument/2006/relationships/image" Target="../media/image19.png"/><Relationship Id="rId7" Type="http://schemas.openxmlformats.org/officeDocument/2006/relationships/image" Target="../media/image24.jpg"/><Relationship Id="rId8" Type="http://schemas.openxmlformats.org/officeDocument/2006/relationships/image" Target="../media/image26.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30.png"/><Relationship Id="rId4" Type="http://schemas.openxmlformats.org/officeDocument/2006/relationships/image" Target="../media/image31.png"/><Relationship Id="rId5"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1.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1" name="Shape 61"/>
        <p:cNvGrpSpPr/>
        <p:nvPr/>
      </p:nvGrpSpPr>
      <p:grpSpPr>
        <a:xfrm>
          <a:off x="0" y="0"/>
          <a:ext cx="0" cy="0"/>
          <a:chOff x="0" y="0"/>
          <a:chExt cx="0" cy="0"/>
        </a:xfrm>
      </p:grpSpPr>
      <p:sp>
        <p:nvSpPr>
          <p:cNvPr id="62" name="Google Shape;62;p13"/>
          <p:cNvSpPr/>
          <p:nvPr/>
        </p:nvSpPr>
        <p:spPr>
          <a:xfrm>
            <a:off x="2925475" y="926250"/>
            <a:ext cx="3283500" cy="3273600"/>
          </a:xfrm>
          <a:prstGeom prst="rect">
            <a:avLst/>
          </a:prstGeom>
          <a:solidFill>
            <a:srgbClr val="CFE2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txBox="1"/>
          <p:nvPr>
            <p:ph type="ctrTitle"/>
          </p:nvPr>
        </p:nvSpPr>
        <p:spPr>
          <a:xfrm>
            <a:off x="3044700" y="1376048"/>
            <a:ext cx="3054600" cy="1983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Assessing the Quinnipiac Meadows Site</a:t>
            </a:r>
            <a:endParaRPr/>
          </a:p>
        </p:txBody>
      </p:sp>
      <p:sp>
        <p:nvSpPr>
          <p:cNvPr id="64" name="Google Shape;64;p13"/>
          <p:cNvSpPr txBox="1"/>
          <p:nvPr>
            <p:ph idx="1" type="subTitle"/>
          </p:nvPr>
        </p:nvSpPr>
        <p:spPr>
          <a:xfrm>
            <a:off x="3092950" y="3542805"/>
            <a:ext cx="3054600" cy="70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Course F&amp;ES 741</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 name="Shape 121"/>
        <p:cNvGrpSpPr/>
        <p:nvPr/>
      </p:nvGrpSpPr>
      <p:grpSpPr>
        <a:xfrm>
          <a:off x="0" y="0"/>
          <a:ext cx="0" cy="0"/>
          <a:chOff x="0" y="0"/>
          <a:chExt cx="0" cy="0"/>
        </a:xfrm>
      </p:grpSpPr>
      <p:sp>
        <p:nvSpPr>
          <p:cNvPr id="122" name="Google Shape;122;p22"/>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Vegetation Analysis</a:t>
            </a:r>
            <a:endParaRPr/>
          </a:p>
        </p:txBody>
      </p:sp>
      <p:sp>
        <p:nvSpPr>
          <p:cNvPr id="123" name="Google Shape;123;p22"/>
          <p:cNvSpPr txBox="1"/>
          <p:nvPr>
            <p:ph idx="1" type="body"/>
          </p:nvPr>
        </p:nvSpPr>
        <p:spPr>
          <a:xfrm>
            <a:off x="311700" y="1225225"/>
            <a:ext cx="4081800" cy="3354000"/>
          </a:xfrm>
          <a:prstGeom prst="rect">
            <a:avLst/>
          </a:prstGeom>
        </p:spPr>
        <p:txBody>
          <a:bodyPr anchorCtr="0" anchor="t" bIns="91425" lIns="91425" spcFirstLastPara="1" rIns="91425" wrap="square" tIns="91425">
            <a:noAutofit/>
          </a:bodyPr>
          <a:lstStyle/>
          <a:p>
            <a:pPr indent="-381000" lvl="0" marL="457200" marR="0" rtl="0" algn="l">
              <a:lnSpc>
                <a:spcPct val="115000"/>
              </a:lnSpc>
              <a:spcBef>
                <a:spcPts val="0"/>
              </a:spcBef>
              <a:spcAft>
                <a:spcPts val="0"/>
              </a:spcAft>
              <a:buSzPts val="2400"/>
              <a:buChar char="●"/>
            </a:pPr>
            <a:r>
              <a:rPr lang="en" sz="2400"/>
              <a:t>Species diversity</a:t>
            </a:r>
            <a:endParaRPr sz="2400"/>
          </a:p>
          <a:p>
            <a:pPr indent="-381000" lvl="0" marL="457200" marR="0" rtl="0" algn="l">
              <a:lnSpc>
                <a:spcPct val="115000"/>
              </a:lnSpc>
              <a:spcBef>
                <a:spcPts val="0"/>
              </a:spcBef>
              <a:spcAft>
                <a:spcPts val="0"/>
              </a:spcAft>
              <a:buSzPts val="2400"/>
              <a:buChar char="●"/>
            </a:pPr>
            <a:r>
              <a:rPr lang="en" sz="2400"/>
              <a:t>Area and density measures</a:t>
            </a:r>
            <a:endParaRPr sz="2400"/>
          </a:p>
          <a:p>
            <a:pPr indent="-381000" lvl="0" marL="457200" marR="0" rtl="0" algn="l">
              <a:lnSpc>
                <a:spcPct val="115000"/>
              </a:lnSpc>
              <a:spcBef>
                <a:spcPts val="0"/>
              </a:spcBef>
              <a:spcAft>
                <a:spcPts val="0"/>
              </a:spcAft>
              <a:buSzPts val="2400"/>
              <a:buChar char="●"/>
            </a:pPr>
            <a:r>
              <a:rPr lang="en" sz="2400"/>
              <a:t>Native vs. invasive site occupation</a:t>
            </a:r>
            <a:endParaRPr sz="2400"/>
          </a:p>
          <a:p>
            <a:pPr indent="-381000" lvl="0" marL="457200" marR="0" rtl="0" algn="l">
              <a:lnSpc>
                <a:spcPct val="115000"/>
              </a:lnSpc>
              <a:spcBef>
                <a:spcPts val="0"/>
              </a:spcBef>
              <a:spcAft>
                <a:spcPts val="0"/>
              </a:spcAft>
              <a:buSzPts val="2400"/>
              <a:buChar char="●"/>
            </a:pPr>
            <a:r>
              <a:rPr lang="en" sz="2400"/>
              <a:t>Species and species-environment interactions (inferences)</a:t>
            </a:r>
            <a:endParaRPr/>
          </a:p>
        </p:txBody>
      </p:sp>
      <p:pic>
        <p:nvPicPr>
          <p:cNvPr id="124" name="Google Shape;124;p22"/>
          <p:cNvPicPr preferRelativeResize="0"/>
          <p:nvPr/>
        </p:nvPicPr>
        <p:blipFill rotWithShape="1">
          <a:blip r:embed="rId3">
            <a:alphaModFix/>
          </a:blip>
          <a:srcRect b="3403" l="9272" r="30479" t="1782"/>
          <a:stretch/>
        </p:blipFill>
        <p:spPr>
          <a:xfrm>
            <a:off x="4958100" y="0"/>
            <a:ext cx="4185898" cy="504552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Vegetation Analysis: Sampling Approach</a:t>
            </a:r>
            <a:endParaRPr/>
          </a:p>
        </p:txBody>
      </p:sp>
      <p:pic>
        <p:nvPicPr>
          <p:cNvPr id="130" name="Google Shape;130;p23"/>
          <p:cNvPicPr preferRelativeResize="0"/>
          <p:nvPr/>
        </p:nvPicPr>
        <p:blipFill rotWithShape="1">
          <a:blip r:embed="rId3">
            <a:alphaModFix/>
          </a:blip>
          <a:srcRect b="5653" l="4506" r="4443" t="5741"/>
          <a:stretch/>
        </p:blipFill>
        <p:spPr>
          <a:xfrm>
            <a:off x="4264825" y="1299850"/>
            <a:ext cx="4799450" cy="3612962"/>
          </a:xfrm>
          <a:prstGeom prst="rect">
            <a:avLst/>
          </a:prstGeom>
          <a:noFill/>
          <a:ln>
            <a:noFill/>
          </a:ln>
        </p:spPr>
      </p:pic>
      <p:sp>
        <p:nvSpPr>
          <p:cNvPr id="131" name="Google Shape;131;p23"/>
          <p:cNvSpPr txBox="1"/>
          <p:nvPr/>
        </p:nvSpPr>
        <p:spPr>
          <a:xfrm>
            <a:off x="1600300" y="1177350"/>
            <a:ext cx="2621100" cy="76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1155CC"/>
                </a:solidFill>
                <a:latin typeface="Open Sans"/>
                <a:ea typeface="Open Sans"/>
                <a:cs typeface="Open Sans"/>
                <a:sym typeface="Open Sans"/>
              </a:rPr>
              <a:t>Macro </a:t>
            </a:r>
            <a:r>
              <a:rPr b="1" lang="en" sz="1600">
                <a:solidFill>
                  <a:srgbClr val="1155CC"/>
                </a:solidFill>
                <a:latin typeface="Open Sans"/>
                <a:ea typeface="Open Sans"/>
                <a:cs typeface="Open Sans"/>
                <a:sym typeface="Open Sans"/>
              </a:rPr>
              <a:t>Plot (10m):</a:t>
            </a:r>
            <a:endParaRPr b="1" sz="1600">
              <a:solidFill>
                <a:srgbClr val="3C78D8"/>
              </a:solidFill>
              <a:latin typeface="Open Sans"/>
              <a:ea typeface="Open Sans"/>
              <a:cs typeface="Open Sans"/>
              <a:sym typeface="Open Sans"/>
            </a:endParaRPr>
          </a:p>
          <a:p>
            <a:pPr indent="0" lvl="0" marL="0" rtl="0" algn="ctr">
              <a:spcBef>
                <a:spcPts val="0"/>
              </a:spcBef>
              <a:spcAft>
                <a:spcPts val="0"/>
              </a:spcAft>
              <a:buClr>
                <a:schemeClr val="dk1"/>
              </a:buClr>
              <a:buSzPts val="1100"/>
              <a:buFont typeface="Arial"/>
              <a:buNone/>
            </a:pPr>
            <a:r>
              <a:rPr lang="en" sz="1600">
                <a:solidFill>
                  <a:schemeClr val="dk1"/>
                </a:solidFill>
                <a:latin typeface="Open Sans"/>
                <a:ea typeface="Open Sans"/>
                <a:cs typeface="Open Sans"/>
                <a:sym typeface="Open Sans"/>
              </a:rPr>
              <a:t>Mature/canopy trees</a:t>
            </a:r>
            <a:endParaRPr sz="1600">
              <a:latin typeface="Open Sans"/>
              <a:ea typeface="Open Sans"/>
              <a:cs typeface="Open Sans"/>
              <a:sym typeface="Open Sans"/>
            </a:endParaRPr>
          </a:p>
        </p:txBody>
      </p:sp>
      <p:sp>
        <p:nvSpPr>
          <p:cNvPr id="132" name="Google Shape;132;p23"/>
          <p:cNvSpPr txBox="1"/>
          <p:nvPr/>
        </p:nvSpPr>
        <p:spPr>
          <a:xfrm>
            <a:off x="0" y="2222450"/>
            <a:ext cx="1754400" cy="1404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600">
                <a:solidFill>
                  <a:srgbClr val="6AA84F"/>
                </a:solidFill>
                <a:latin typeface="Open Sans"/>
                <a:ea typeface="Open Sans"/>
                <a:cs typeface="Open Sans"/>
                <a:sym typeface="Open Sans"/>
              </a:rPr>
              <a:t>Meso Plot (3m):</a:t>
            </a:r>
            <a:r>
              <a:rPr lang="en" sz="1600">
                <a:solidFill>
                  <a:srgbClr val="6AA84F"/>
                </a:solidFill>
                <a:latin typeface="Open Sans"/>
                <a:ea typeface="Open Sans"/>
                <a:cs typeface="Open Sans"/>
                <a:sym typeface="Open Sans"/>
              </a:rPr>
              <a:t> </a:t>
            </a:r>
            <a:endParaRPr b="1" sz="1600">
              <a:solidFill>
                <a:srgbClr val="6AA84F"/>
              </a:solidFill>
              <a:latin typeface="Open Sans"/>
              <a:ea typeface="Open Sans"/>
              <a:cs typeface="Open Sans"/>
              <a:sym typeface="Open Sans"/>
            </a:endParaRPr>
          </a:p>
          <a:p>
            <a:pPr indent="0" lvl="0" marL="0" rtl="0" algn="ctr">
              <a:spcBef>
                <a:spcPts val="0"/>
              </a:spcBef>
              <a:spcAft>
                <a:spcPts val="0"/>
              </a:spcAft>
              <a:buNone/>
            </a:pPr>
            <a:r>
              <a:rPr lang="en" sz="1600">
                <a:latin typeface="Open Sans"/>
                <a:ea typeface="Open Sans"/>
                <a:cs typeface="Open Sans"/>
                <a:sym typeface="Open Sans"/>
              </a:rPr>
              <a:t>Shrubs</a:t>
            </a:r>
            <a:endParaRPr sz="1600">
              <a:latin typeface="Open Sans"/>
              <a:ea typeface="Open Sans"/>
              <a:cs typeface="Open Sans"/>
              <a:sym typeface="Open Sans"/>
            </a:endParaRPr>
          </a:p>
          <a:p>
            <a:pPr indent="0" lvl="0" marL="0" rtl="0" algn="ctr">
              <a:spcBef>
                <a:spcPts val="0"/>
              </a:spcBef>
              <a:spcAft>
                <a:spcPts val="0"/>
              </a:spcAft>
              <a:buNone/>
            </a:pPr>
            <a:r>
              <a:rPr lang="en" sz="1600">
                <a:latin typeface="Open Sans"/>
                <a:ea typeface="Open Sans"/>
                <a:cs typeface="Open Sans"/>
                <a:sym typeface="Open Sans"/>
              </a:rPr>
              <a:t>Woody vines</a:t>
            </a:r>
            <a:endParaRPr sz="1600">
              <a:latin typeface="Open Sans"/>
              <a:ea typeface="Open Sans"/>
              <a:cs typeface="Open Sans"/>
              <a:sym typeface="Open Sans"/>
            </a:endParaRPr>
          </a:p>
          <a:p>
            <a:pPr indent="0" lvl="0" marL="0" rtl="0" algn="ctr">
              <a:spcBef>
                <a:spcPts val="0"/>
              </a:spcBef>
              <a:spcAft>
                <a:spcPts val="0"/>
              </a:spcAft>
              <a:buNone/>
            </a:pPr>
            <a:r>
              <a:rPr lang="en" sz="1600">
                <a:latin typeface="Open Sans"/>
                <a:ea typeface="Open Sans"/>
                <a:cs typeface="Open Sans"/>
                <a:sym typeface="Open Sans"/>
              </a:rPr>
              <a:t>Midstory trees</a:t>
            </a:r>
            <a:endParaRPr sz="1600">
              <a:latin typeface="Open Sans"/>
              <a:ea typeface="Open Sans"/>
              <a:cs typeface="Open Sans"/>
              <a:sym typeface="Open Sans"/>
            </a:endParaRPr>
          </a:p>
        </p:txBody>
      </p:sp>
      <p:sp>
        <p:nvSpPr>
          <p:cNvPr id="133" name="Google Shape;133;p23"/>
          <p:cNvSpPr txBox="1"/>
          <p:nvPr/>
        </p:nvSpPr>
        <p:spPr>
          <a:xfrm>
            <a:off x="1434925" y="4108500"/>
            <a:ext cx="2829900" cy="89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600">
                <a:solidFill>
                  <a:srgbClr val="BF9000"/>
                </a:solidFill>
                <a:latin typeface="Open Sans"/>
                <a:ea typeface="Open Sans"/>
                <a:cs typeface="Open Sans"/>
                <a:sym typeface="Open Sans"/>
              </a:rPr>
              <a:t>Micro Plot (1m):</a:t>
            </a:r>
            <a:endParaRPr sz="1600">
              <a:solidFill>
                <a:srgbClr val="BF9000"/>
              </a:solidFill>
              <a:latin typeface="Open Sans"/>
              <a:ea typeface="Open Sans"/>
              <a:cs typeface="Open Sans"/>
              <a:sym typeface="Open Sans"/>
            </a:endParaRPr>
          </a:p>
          <a:p>
            <a:pPr indent="0" lvl="0" marL="0" rtl="0" algn="ctr">
              <a:spcBef>
                <a:spcPts val="0"/>
              </a:spcBef>
              <a:spcAft>
                <a:spcPts val="0"/>
              </a:spcAft>
              <a:buNone/>
            </a:pPr>
            <a:r>
              <a:rPr lang="en" sz="1600">
                <a:solidFill>
                  <a:schemeClr val="dk1"/>
                </a:solidFill>
                <a:latin typeface="Open Sans"/>
                <a:ea typeface="Open Sans"/>
                <a:cs typeface="Open Sans"/>
                <a:sym typeface="Open Sans"/>
              </a:rPr>
              <a:t>Tree seedlings</a:t>
            </a:r>
            <a:endParaRPr sz="1600">
              <a:solidFill>
                <a:schemeClr val="dk1"/>
              </a:solidFill>
              <a:latin typeface="Open Sans"/>
              <a:ea typeface="Open Sans"/>
              <a:cs typeface="Open Sans"/>
              <a:sym typeface="Open Sans"/>
            </a:endParaRPr>
          </a:p>
          <a:p>
            <a:pPr indent="0" lvl="0" marL="0" rtl="0" algn="ctr">
              <a:spcBef>
                <a:spcPts val="0"/>
              </a:spcBef>
              <a:spcAft>
                <a:spcPts val="0"/>
              </a:spcAft>
              <a:buNone/>
            </a:pPr>
            <a:r>
              <a:rPr lang="en" sz="1600">
                <a:solidFill>
                  <a:schemeClr val="dk1"/>
                </a:solidFill>
                <a:latin typeface="Open Sans"/>
                <a:ea typeface="Open Sans"/>
                <a:cs typeface="Open Sans"/>
                <a:sym typeface="Open Sans"/>
              </a:rPr>
              <a:t>Invasive herbs</a:t>
            </a:r>
            <a:endParaRPr sz="1600">
              <a:solidFill>
                <a:schemeClr val="dk1"/>
              </a:solidFill>
              <a:latin typeface="Open Sans"/>
              <a:ea typeface="Open Sans"/>
              <a:cs typeface="Open Sans"/>
              <a:sym typeface="Open Sans"/>
            </a:endParaRPr>
          </a:p>
        </p:txBody>
      </p:sp>
      <p:pic>
        <p:nvPicPr>
          <p:cNvPr id="134" name="Google Shape;134;p23"/>
          <p:cNvPicPr preferRelativeResize="0"/>
          <p:nvPr/>
        </p:nvPicPr>
        <p:blipFill>
          <a:blip r:embed="rId4">
            <a:alphaModFix/>
          </a:blip>
          <a:stretch>
            <a:fillRect/>
          </a:stretch>
        </p:blipFill>
        <p:spPr>
          <a:xfrm>
            <a:off x="1799462" y="1938750"/>
            <a:ext cx="2222824" cy="22136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4"/>
          <p:cNvSpPr txBox="1"/>
          <p:nvPr>
            <p:ph type="title"/>
          </p:nvPr>
        </p:nvSpPr>
        <p:spPr>
          <a:xfrm>
            <a:off x="311700" y="810175"/>
            <a:ext cx="38238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Vegetation Analysis: Canopy Trees</a:t>
            </a:r>
            <a:endParaRPr/>
          </a:p>
        </p:txBody>
      </p:sp>
      <p:sp>
        <p:nvSpPr>
          <p:cNvPr id="140" name="Google Shape;140;p24"/>
          <p:cNvSpPr txBox="1"/>
          <p:nvPr>
            <p:ph idx="1" type="body"/>
          </p:nvPr>
        </p:nvSpPr>
        <p:spPr>
          <a:xfrm>
            <a:off x="311700" y="1641475"/>
            <a:ext cx="3378900" cy="31644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sz="2400">
              <a:solidFill>
                <a:srgbClr val="38761D"/>
              </a:solidFill>
            </a:endParaRPr>
          </a:p>
          <a:p>
            <a:pPr indent="-381000" lvl="0" marL="457200" rtl="0" algn="l">
              <a:spcBef>
                <a:spcPts val="1600"/>
              </a:spcBef>
              <a:spcAft>
                <a:spcPts val="0"/>
              </a:spcAft>
              <a:buSzPts val="2400"/>
              <a:buChar char="●"/>
            </a:pPr>
            <a:r>
              <a:rPr lang="en" sz="2400"/>
              <a:t>14 unique species</a:t>
            </a:r>
            <a:endParaRPr sz="2400"/>
          </a:p>
          <a:p>
            <a:pPr indent="-381000" lvl="0" marL="457200" rtl="0" algn="l">
              <a:spcBef>
                <a:spcPts val="0"/>
              </a:spcBef>
              <a:spcAft>
                <a:spcPts val="0"/>
              </a:spcAft>
              <a:buSzPts val="2400"/>
              <a:buChar char="●"/>
            </a:pPr>
            <a:r>
              <a:rPr lang="en" sz="2400"/>
              <a:t>Most abundant:</a:t>
            </a:r>
            <a:endParaRPr sz="2400"/>
          </a:p>
          <a:p>
            <a:pPr indent="-381000" lvl="1" marL="914400" rtl="0" algn="l">
              <a:spcBef>
                <a:spcPts val="0"/>
              </a:spcBef>
              <a:spcAft>
                <a:spcPts val="0"/>
              </a:spcAft>
              <a:buSzPts val="2400"/>
              <a:buChar char="○"/>
            </a:pPr>
            <a:r>
              <a:rPr lang="en" sz="2400"/>
              <a:t>White Mulberry</a:t>
            </a:r>
            <a:endParaRPr sz="2400"/>
          </a:p>
          <a:p>
            <a:pPr indent="-381000" lvl="1" marL="914400" rtl="0" algn="l">
              <a:spcBef>
                <a:spcPts val="0"/>
              </a:spcBef>
              <a:spcAft>
                <a:spcPts val="0"/>
              </a:spcAft>
              <a:buSzPts val="2400"/>
              <a:buChar char="○"/>
            </a:pPr>
            <a:r>
              <a:rPr lang="en" sz="2400"/>
              <a:t>Black Oak</a:t>
            </a:r>
            <a:endParaRPr sz="2400"/>
          </a:p>
          <a:p>
            <a:pPr indent="-381000" lvl="1" marL="914400" rtl="0" algn="l">
              <a:spcBef>
                <a:spcPts val="0"/>
              </a:spcBef>
              <a:spcAft>
                <a:spcPts val="0"/>
              </a:spcAft>
              <a:buSzPts val="2400"/>
              <a:buChar char="○"/>
            </a:pPr>
            <a:r>
              <a:rPr lang="en" sz="2400"/>
              <a:t>Eastern Red-Cedar</a:t>
            </a:r>
            <a:endParaRPr sz="2400"/>
          </a:p>
          <a:p>
            <a:pPr indent="0" lvl="0" marL="0" rtl="0" algn="l">
              <a:spcBef>
                <a:spcPts val="0"/>
              </a:spcBef>
              <a:spcAft>
                <a:spcPts val="0"/>
              </a:spcAft>
              <a:buNone/>
            </a:pPr>
            <a:r>
              <a:t/>
            </a:r>
            <a:endParaRPr sz="2400"/>
          </a:p>
          <a:p>
            <a:pPr indent="0" lvl="0" marL="0" rtl="0" algn="l">
              <a:spcBef>
                <a:spcPts val="0"/>
              </a:spcBef>
              <a:spcAft>
                <a:spcPts val="1600"/>
              </a:spcAft>
              <a:buNone/>
            </a:pPr>
            <a:r>
              <a:t/>
            </a:r>
            <a:endParaRPr/>
          </a:p>
        </p:txBody>
      </p:sp>
      <p:pic>
        <p:nvPicPr>
          <p:cNvPr id="141" name="Google Shape;141;p24"/>
          <p:cNvPicPr preferRelativeResize="0"/>
          <p:nvPr/>
        </p:nvPicPr>
        <p:blipFill rotWithShape="1">
          <a:blip r:embed="rId3">
            <a:alphaModFix/>
          </a:blip>
          <a:srcRect b="0" l="0" r="0" t="6235"/>
          <a:stretch/>
        </p:blipFill>
        <p:spPr>
          <a:xfrm>
            <a:off x="4331926" y="199300"/>
            <a:ext cx="4218950" cy="47448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 name="Shape 145"/>
        <p:cNvGrpSpPr/>
        <p:nvPr/>
      </p:nvGrpSpPr>
      <p:grpSpPr>
        <a:xfrm>
          <a:off x="0" y="0"/>
          <a:ext cx="0" cy="0"/>
          <a:chOff x="0" y="0"/>
          <a:chExt cx="0" cy="0"/>
        </a:xfrm>
      </p:grpSpPr>
      <p:sp>
        <p:nvSpPr>
          <p:cNvPr id="146" name="Google Shape;146;p2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Canopy Trees Key Findings</a:t>
            </a:r>
            <a:endParaRPr/>
          </a:p>
        </p:txBody>
      </p:sp>
      <p:sp>
        <p:nvSpPr>
          <p:cNvPr id="147" name="Google Shape;147;p25"/>
          <p:cNvSpPr txBox="1"/>
          <p:nvPr>
            <p:ph idx="1" type="body"/>
          </p:nvPr>
        </p:nvSpPr>
        <p:spPr>
          <a:xfrm>
            <a:off x="129625" y="1225225"/>
            <a:ext cx="6525600" cy="33540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Basal area of 6.07 </a:t>
            </a:r>
            <a:r>
              <a:rPr lang="en" sz="2400">
                <a:solidFill>
                  <a:srgbClr val="1C1C19"/>
                </a:solidFill>
              </a:rPr>
              <a:t>m</a:t>
            </a:r>
            <a:r>
              <a:rPr baseline="30000" lang="en" sz="2400">
                <a:solidFill>
                  <a:srgbClr val="1C1C19"/>
                </a:solidFill>
              </a:rPr>
              <a:t>2</a:t>
            </a:r>
            <a:r>
              <a:rPr lang="en" sz="2400">
                <a:solidFill>
                  <a:srgbClr val="1C1C19"/>
                </a:solidFill>
              </a:rPr>
              <a:t>/ha</a:t>
            </a:r>
            <a:endParaRPr sz="2400"/>
          </a:p>
          <a:p>
            <a:pPr indent="-381000" lvl="1" marL="914400" rtl="0" algn="l">
              <a:spcBef>
                <a:spcPts val="0"/>
              </a:spcBef>
              <a:spcAft>
                <a:spcPts val="0"/>
              </a:spcAft>
              <a:buSzPts val="2400"/>
              <a:buChar char="○"/>
            </a:pPr>
            <a:r>
              <a:rPr lang="en" sz="1800">
                <a:solidFill>
                  <a:srgbClr val="1C1C19"/>
                </a:solidFill>
              </a:rPr>
              <a:t>In </a:t>
            </a:r>
            <a:r>
              <a:rPr lang="en" sz="1800">
                <a:solidFill>
                  <a:srgbClr val="1C1C19"/>
                </a:solidFill>
              </a:rPr>
              <a:t>Connecticut upland forests, basal areas range from 1.15 to 75.04 m</a:t>
            </a:r>
            <a:r>
              <a:rPr baseline="30000" lang="en" sz="1800">
                <a:solidFill>
                  <a:srgbClr val="1C1C19"/>
                </a:solidFill>
              </a:rPr>
              <a:t>2</a:t>
            </a:r>
            <a:r>
              <a:rPr lang="en" sz="1800">
                <a:solidFill>
                  <a:srgbClr val="1C1C19"/>
                </a:solidFill>
              </a:rPr>
              <a:t>/ha, with a mean of 27.08  m</a:t>
            </a:r>
            <a:r>
              <a:rPr baseline="30000" lang="en" sz="1800">
                <a:solidFill>
                  <a:srgbClr val="1C1C19"/>
                </a:solidFill>
              </a:rPr>
              <a:t>2</a:t>
            </a:r>
            <a:r>
              <a:rPr lang="en" sz="1800">
                <a:solidFill>
                  <a:srgbClr val="1C1C19"/>
                </a:solidFill>
              </a:rPr>
              <a:t>/ha</a:t>
            </a:r>
            <a:endParaRPr sz="1800">
              <a:solidFill>
                <a:srgbClr val="1C1C19"/>
              </a:solidFill>
            </a:endParaRPr>
          </a:p>
          <a:p>
            <a:pPr indent="-381000" lvl="0" marL="457200" rtl="0" algn="l">
              <a:spcBef>
                <a:spcPts val="0"/>
              </a:spcBef>
              <a:spcAft>
                <a:spcPts val="0"/>
              </a:spcAft>
              <a:buClr>
                <a:srgbClr val="1C1C19"/>
              </a:buClr>
              <a:buSzPts val="2400"/>
              <a:buChar char="●"/>
            </a:pPr>
            <a:r>
              <a:rPr lang="en" sz="2400">
                <a:solidFill>
                  <a:srgbClr val="1C1C19"/>
                </a:solidFill>
              </a:rPr>
              <a:t>60% native, 40% invasive</a:t>
            </a:r>
            <a:endParaRPr sz="2400">
              <a:solidFill>
                <a:srgbClr val="1C1C19"/>
              </a:solidFill>
            </a:endParaRPr>
          </a:p>
          <a:p>
            <a:pPr indent="-381000" lvl="0" marL="457200" rtl="0" algn="l">
              <a:spcBef>
                <a:spcPts val="0"/>
              </a:spcBef>
              <a:spcAft>
                <a:spcPts val="0"/>
              </a:spcAft>
              <a:buClr>
                <a:srgbClr val="1C1C19"/>
              </a:buClr>
              <a:buSzPts val="2400"/>
              <a:buChar char="●"/>
            </a:pPr>
            <a:r>
              <a:rPr lang="en" sz="2400">
                <a:solidFill>
                  <a:srgbClr val="1C1C19"/>
                </a:solidFill>
              </a:rPr>
              <a:t>Nearly half of all trees contain an invasive vine species</a:t>
            </a:r>
            <a:endParaRPr sz="2400">
              <a:solidFill>
                <a:srgbClr val="1C1C19"/>
              </a:solidFill>
            </a:endParaRPr>
          </a:p>
        </p:txBody>
      </p:sp>
      <p:pic>
        <p:nvPicPr>
          <p:cNvPr id="148" name="Google Shape;148;p25"/>
          <p:cNvPicPr preferRelativeResize="0"/>
          <p:nvPr/>
        </p:nvPicPr>
        <p:blipFill rotWithShape="1">
          <a:blip r:embed="rId3">
            <a:alphaModFix/>
          </a:blip>
          <a:srcRect b="0" l="0" r="0" t="9853"/>
          <a:stretch/>
        </p:blipFill>
        <p:spPr>
          <a:xfrm>
            <a:off x="6359600" y="624575"/>
            <a:ext cx="2472700" cy="4068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6"/>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Vegetation Analysis: Midstory Trees</a:t>
            </a:r>
            <a:endParaRPr/>
          </a:p>
        </p:txBody>
      </p:sp>
      <p:pic>
        <p:nvPicPr>
          <p:cNvPr id="154" name="Google Shape;154;p26"/>
          <p:cNvPicPr preferRelativeResize="0"/>
          <p:nvPr/>
        </p:nvPicPr>
        <p:blipFill>
          <a:blip r:embed="rId3">
            <a:alphaModFix/>
          </a:blip>
          <a:stretch>
            <a:fillRect/>
          </a:stretch>
        </p:blipFill>
        <p:spPr>
          <a:xfrm>
            <a:off x="1251550" y="1147225"/>
            <a:ext cx="6640895" cy="3843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7"/>
          <p:cNvSpPr txBox="1"/>
          <p:nvPr>
            <p:ph type="title"/>
          </p:nvPr>
        </p:nvSpPr>
        <p:spPr>
          <a:xfrm>
            <a:off x="311700" y="2240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Vegetation Analysis: Shrubs and Woody Vines</a:t>
            </a:r>
            <a:endParaRPr/>
          </a:p>
        </p:txBody>
      </p:sp>
      <p:pic>
        <p:nvPicPr>
          <p:cNvPr id="160" name="Google Shape;160;p27"/>
          <p:cNvPicPr preferRelativeResize="0"/>
          <p:nvPr/>
        </p:nvPicPr>
        <p:blipFill>
          <a:blip r:embed="rId3">
            <a:alphaModFix/>
          </a:blip>
          <a:stretch>
            <a:fillRect/>
          </a:stretch>
        </p:blipFill>
        <p:spPr>
          <a:xfrm>
            <a:off x="915638" y="978825"/>
            <a:ext cx="7312725" cy="399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8"/>
          <p:cNvSpPr txBox="1"/>
          <p:nvPr>
            <p:ph type="title"/>
          </p:nvPr>
        </p:nvSpPr>
        <p:spPr>
          <a:xfrm>
            <a:off x="311700" y="1782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Vegetation Analysis: Tree Seedlings</a:t>
            </a:r>
            <a:endParaRPr/>
          </a:p>
        </p:txBody>
      </p:sp>
      <p:pic>
        <p:nvPicPr>
          <p:cNvPr id="166" name="Google Shape;166;p28"/>
          <p:cNvPicPr preferRelativeResize="0"/>
          <p:nvPr/>
        </p:nvPicPr>
        <p:blipFill>
          <a:blip r:embed="rId3">
            <a:alphaModFix/>
          </a:blip>
          <a:stretch>
            <a:fillRect/>
          </a:stretch>
        </p:blipFill>
        <p:spPr>
          <a:xfrm>
            <a:off x="1103250" y="1009525"/>
            <a:ext cx="6937500" cy="3940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29"/>
          <p:cNvSpPr txBox="1"/>
          <p:nvPr>
            <p:ph type="title"/>
          </p:nvPr>
        </p:nvSpPr>
        <p:spPr>
          <a:xfrm>
            <a:off x="311700" y="21887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Vegetation Analysis: Invasive Herbs</a:t>
            </a:r>
            <a:endParaRPr/>
          </a:p>
        </p:txBody>
      </p:sp>
      <p:pic>
        <p:nvPicPr>
          <p:cNvPr id="172" name="Google Shape;172;p29"/>
          <p:cNvPicPr preferRelativeResize="0"/>
          <p:nvPr/>
        </p:nvPicPr>
        <p:blipFill>
          <a:blip r:embed="rId3">
            <a:alphaModFix/>
          </a:blip>
          <a:stretch>
            <a:fillRect/>
          </a:stretch>
        </p:blipFill>
        <p:spPr>
          <a:xfrm>
            <a:off x="571625" y="1050175"/>
            <a:ext cx="7986751" cy="3867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0"/>
          <p:cNvSpPr txBox="1"/>
          <p:nvPr>
            <p:ph type="title"/>
          </p:nvPr>
        </p:nvSpPr>
        <p:spPr>
          <a:xfrm>
            <a:off x="866700" y="579300"/>
            <a:ext cx="28281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Wildlife Survey </a:t>
            </a:r>
            <a:endParaRPr/>
          </a:p>
        </p:txBody>
      </p:sp>
      <p:sp>
        <p:nvSpPr>
          <p:cNvPr id="178" name="Google Shape;178;p30"/>
          <p:cNvSpPr txBox="1"/>
          <p:nvPr>
            <p:ph idx="1" type="body"/>
          </p:nvPr>
        </p:nvSpPr>
        <p:spPr>
          <a:xfrm>
            <a:off x="198650" y="1574150"/>
            <a:ext cx="3125700" cy="2341800"/>
          </a:xfrm>
          <a:prstGeom prst="rect">
            <a:avLst/>
          </a:prstGeom>
          <a:solidFill>
            <a:srgbClr val="EFEFEF"/>
          </a:solidFill>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Osprey </a:t>
            </a:r>
            <a:endParaRPr sz="2000"/>
          </a:p>
          <a:p>
            <a:pPr indent="-355600" lvl="0" marL="457200" rtl="0" algn="l">
              <a:spcBef>
                <a:spcPts val="0"/>
              </a:spcBef>
              <a:spcAft>
                <a:spcPts val="0"/>
              </a:spcAft>
              <a:buSzPts val="2000"/>
              <a:buChar char="●"/>
            </a:pPr>
            <a:r>
              <a:rPr lang="en" sz="2000"/>
              <a:t>Great egret</a:t>
            </a:r>
            <a:endParaRPr sz="2000"/>
          </a:p>
          <a:p>
            <a:pPr indent="-355600" lvl="0" marL="457200" rtl="0" algn="l">
              <a:spcBef>
                <a:spcPts val="0"/>
              </a:spcBef>
              <a:spcAft>
                <a:spcPts val="0"/>
              </a:spcAft>
              <a:buSzPts val="2000"/>
              <a:buChar char="●"/>
            </a:pPr>
            <a:r>
              <a:rPr lang="en" sz="2000"/>
              <a:t>Robin</a:t>
            </a:r>
            <a:endParaRPr sz="2000"/>
          </a:p>
          <a:p>
            <a:pPr indent="-355600" lvl="0" marL="457200" rtl="0" algn="l">
              <a:spcBef>
                <a:spcPts val="0"/>
              </a:spcBef>
              <a:spcAft>
                <a:spcPts val="0"/>
              </a:spcAft>
              <a:buSzPts val="2000"/>
              <a:buChar char="●"/>
            </a:pPr>
            <a:r>
              <a:rPr lang="en" sz="2000"/>
              <a:t>Tree swallow</a:t>
            </a:r>
            <a:endParaRPr sz="2000"/>
          </a:p>
          <a:p>
            <a:pPr indent="-355600" lvl="0" marL="457200" rtl="0" algn="l">
              <a:spcBef>
                <a:spcPts val="0"/>
              </a:spcBef>
              <a:spcAft>
                <a:spcPts val="0"/>
              </a:spcAft>
              <a:buSzPts val="2000"/>
              <a:buChar char="●"/>
            </a:pPr>
            <a:r>
              <a:rPr lang="en" sz="2000"/>
              <a:t>Muskrat</a:t>
            </a:r>
            <a:endParaRPr sz="2000"/>
          </a:p>
          <a:p>
            <a:pPr indent="-355600" lvl="0" marL="457200" rtl="0" algn="l">
              <a:spcBef>
                <a:spcPts val="0"/>
              </a:spcBef>
              <a:spcAft>
                <a:spcPts val="0"/>
              </a:spcAft>
              <a:buSzPts val="2000"/>
              <a:buChar char="●"/>
            </a:pPr>
            <a:r>
              <a:rPr lang="en" sz="2000"/>
              <a:t>Fox</a:t>
            </a:r>
            <a:endParaRPr sz="2000"/>
          </a:p>
          <a:p>
            <a:pPr indent="0" lvl="0" marL="457200" rtl="0" algn="l">
              <a:spcBef>
                <a:spcPts val="0"/>
              </a:spcBef>
              <a:spcAft>
                <a:spcPts val="0"/>
              </a:spcAft>
              <a:buNone/>
            </a:pPr>
            <a:r>
              <a:t/>
            </a:r>
            <a:endParaRPr sz="1700"/>
          </a:p>
        </p:txBody>
      </p:sp>
      <p:pic>
        <p:nvPicPr>
          <p:cNvPr id="179" name="Google Shape;179;p30"/>
          <p:cNvPicPr preferRelativeResize="0"/>
          <p:nvPr/>
        </p:nvPicPr>
        <p:blipFill rotWithShape="1">
          <a:blip r:embed="rId3">
            <a:alphaModFix/>
          </a:blip>
          <a:srcRect b="7140" l="2250" r="34164" t="0"/>
          <a:stretch/>
        </p:blipFill>
        <p:spPr>
          <a:xfrm>
            <a:off x="4535700" y="0"/>
            <a:ext cx="4608302" cy="5047402"/>
          </a:xfrm>
          <a:prstGeom prst="rect">
            <a:avLst/>
          </a:prstGeom>
          <a:noFill/>
          <a:ln>
            <a:noFill/>
          </a:ln>
        </p:spPr>
      </p:pic>
      <p:sp>
        <p:nvSpPr>
          <p:cNvPr id="180" name="Google Shape;180;p30"/>
          <p:cNvSpPr txBox="1"/>
          <p:nvPr>
            <p:ph idx="1" type="body"/>
          </p:nvPr>
        </p:nvSpPr>
        <p:spPr>
          <a:xfrm>
            <a:off x="2319700" y="1574150"/>
            <a:ext cx="2014800" cy="2341800"/>
          </a:xfrm>
          <a:prstGeom prst="rect">
            <a:avLst/>
          </a:prstGeom>
          <a:solidFill>
            <a:srgbClr val="EFEFEF"/>
          </a:solidFill>
        </p:spPr>
        <p:txBody>
          <a:bodyPr anchorCtr="0" anchor="t" bIns="91425" lIns="91425" spcFirstLastPara="1" rIns="91425" wrap="square" tIns="91425">
            <a:noAutofit/>
          </a:bodyPr>
          <a:lstStyle/>
          <a:p>
            <a:pPr indent="-355600" lvl="0" marL="457200" rtl="0" algn="l">
              <a:spcBef>
                <a:spcPts val="0"/>
              </a:spcBef>
              <a:spcAft>
                <a:spcPts val="0"/>
              </a:spcAft>
              <a:buSzPts val="2000"/>
              <a:buChar char="●"/>
            </a:pPr>
            <a:r>
              <a:rPr lang="en" sz="2000"/>
              <a:t>Racoon</a:t>
            </a:r>
            <a:endParaRPr sz="2000"/>
          </a:p>
          <a:p>
            <a:pPr indent="-355600" lvl="0" marL="457200" rtl="0" algn="l">
              <a:spcBef>
                <a:spcPts val="0"/>
              </a:spcBef>
              <a:spcAft>
                <a:spcPts val="0"/>
              </a:spcAft>
              <a:buSzPts val="2000"/>
              <a:buChar char="●"/>
            </a:pPr>
            <a:r>
              <a:rPr lang="en" sz="2000"/>
              <a:t>Opossum</a:t>
            </a:r>
            <a:endParaRPr sz="2000"/>
          </a:p>
          <a:p>
            <a:pPr indent="-355600" lvl="0" marL="457200" rtl="0" algn="l">
              <a:spcBef>
                <a:spcPts val="0"/>
              </a:spcBef>
              <a:spcAft>
                <a:spcPts val="0"/>
              </a:spcAft>
              <a:buSzPts val="2000"/>
              <a:buChar char="●"/>
            </a:pPr>
            <a:r>
              <a:rPr lang="en" sz="2000"/>
              <a:t>Deer</a:t>
            </a:r>
            <a:endParaRPr sz="2000"/>
          </a:p>
          <a:p>
            <a:pPr indent="-355600" lvl="0" marL="457200" rtl="0" algn="l">
              <a:spcBef>
                <a:spcPts val="0"/>
              </a:spcBef>
              <a:spcAft>
                <a:spcPts val="0"/>
              </a:spcAft>
              <a:buSzPts val="2000"/>
              <a:buChar char="●"/>
            </a:pPr>
            <a:r>
              <a:rPr lang="en" sz="2000"/>
              <a:t>Rabbit</a:t>
            </a:r>
            <a:endParaRPr sz="2000"/>
          </a:p>
          <a:p>
            <a:pPr indent="-355600" lvl="0" marL="457200" rtl="0" algn="l">
              <a:spcBef>
                <a:spcPts val="0"/>
              </a:spcBef>
              <a:spcAft>
                <a:spcPts val="0"/>
              </a:spcAft>
              <a:buSzPts val="2000"/>
              <a:buChar char="●"/>
            </a:pPr>
            <a:r>
              <a:rPr lang="en" sz="2000"/>
              <a:t>Groundhog</a:t>
            </a:r>
            <a:endParaRPr sz="2000"/>
          </a:p>
          <a:p>
            <a:pPr indent="-355600" lvl="0" marL="457200" rtl="0" algn="l">
              <a:spcBef>
                <a:spcPts val="0"/>
              </a:spcBef>
              <a:spcAft>
                <a:spcPts val="0"/>
              </a:spcAft>
              <a:buSzPts val="2000"/>
              <a:buChar char="●"/>
            </a:pPr>
            <a:r>
              <a:rPr lang="en" sz="2000"/>
              <a:t>Squirrel</a:t>
            </a:r>
            <a:endParaRPr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pic>
        <p:nvPicPr>
          <p:cNvPr id="185" name="Google Shape;185;p31"/>
          <p:cNvPicPr preferRelativeResize="0"/>
          <p:nvPr/>
        </p:nvPicPr>
        <p:blipFill>
          <a:blip r:embed="rId3">
            <a:alphaModFix/>
          </a:blip>
          <a:stretch>
            <a:fillRect/>
          </a:stretch>
        </p:blipFill>
        <p:spPr>
          <a:xfrm>
            <a:off x="76200" y="304800"/>
            <a:ext cx="2931552" cy="2198675"/>
          </a:xfrm>
          <a:prstGeom prst="rect">
            <a:avLst/>
          </a:prstGeom>
          <a:noFill/>
          <a:ln>
            <a:noFill/>
          </a:ln>
        </p:spPr>
      </p:pic>
      <p:pic>
        <p:nvPicPr>
          <p:cNvPr id="186" name="Google Shape;186;p31"/>
          <p:cNvPicPr preferRelativeResize="0"/>
          <p:nvPr/>
        </p:nvPicPr>
        <p:blipFill>
          <a:blip r:embed="rId4">
            <a:alphaModFix/>
          </a:blip>
          <a:stretch>
            <a:fillRect/>
          </a:stretch>
        </p:blipFill>
        <p:spPr>
          <a:xfrm>
            <a:off x="3089350" y="304800"/>
            <a:ext cx="2931552" cy="2198664"/>
          </a:xfrm>
          <a:prstGeom prst="rect">
            <a:avLst/>
          </a:prstGeom>
          <a:noFill/>
          <a:ln>
            <a:noFill/>
          </a:ln>
        </p:spPr>
      </p:pic>
      <p:pic>
        <p:nvPicPr>
          <p:cNvPr id="187" name="Google Shape;187;p31"/>
          <p:cNvPicPr preferRelativeResize="0"/>
          <p:nvPr/>
        </p:nvPicPr>
        <p:blipFill>
          <a:blip r:embed="rId5">
            <a:alphaModFix/>
          </a:blip>
          <a:stretch>
            <a:fillRect/>
          </a:stretch>
        </p:blipFill>
        <p:spPr>
          <a:xfrm>
            <a:off x="76188" y="2701100"/>
            <a:ext cx="2931576" cy="2198675"/>
          </a:xfrm>
          <a:prstGeom prst="rect">
            <a:avLst/>
          </a:prstGeom>
          <a:noFill/>
          <a:ln>
            <a:noFill/>
          </a:ln>
        </p:spPr>
      </p:pic>
      <p:pic>
        <p:nvPicPr>
          <p:cNvPr id="188" name="Google Shape;188;p31"/>
          <p:cNvPicPr preferRelativeResize="0"/>
          <p:nvPr/>
        </p:nvPicPr>
        <p:blipFill>
          <a:blip r:embed="rId6">
            <a:alphaModFix/>
          </a:blip>
          <a:stretch>
            <a:fillRect/>
          </a:stretch>
        </p:blipFill>
        <p:spPr>
          <a:xfrm>
            <a:off x="3106241" y="2701100"/>
            <a:ext cx="2931533" cy="2198650"/>
          </a:xfrm>
          <a:prstGeom prst="rect">
            <a:avLst/>
          </a:prstGeom>
          <a:noFill/>
          <a:ln>
            <a:noFill/>
          </a:ln>
        </p:spPr>
      </p:pic>
      <p:pic>
        <p:nvPicPr>
          <p:cNvPr id="189" name="Google Shape;189;p31"/>
          <p:cNvPicPr preferRelativeResize="0"/>
          <p:nvPr/>
        </p:nvPicPr>
        <p:blipFill>
          <a:blip r:embed="rId7">
            <a:alphaModFix/>
          </a:blip>
          <a:stretch>
            <a:fillRect/>
          </a:stretch>
        </p:blipFill>
        <p:spPr>
          <a:xfrm>
            <a:off x="6102500" y="304800"/>
            <a:ext cx="2931576" cy="2198668"/>
          </a:xfrm>
          <a:prstGeom prst="rect">
            <a:avLst/>
          </a:prstGeom>
          <a:noFill/>
          <a:ln>
            <a:noFill/>
          </a:ln>
        </p:spPr>
      </p:pic>
      <p:pic>
        <p:nvPicPr>
          <p:cNvPr id="190" name="Google Shape;190;p31"/>
          <p:cNvPicPr preferRelativeResize="0"/>
          <p:nvPr/>
        </p:nvPicPr>
        <p:blipFill>
          <a:blip r:embed="rId8">
            <a:alphaModFix/>
          </a:blip>
          <a:stretch>
            <a:fillRect/>
          </a:stretch>
        </p:blipFill>
        <p:spPr>
          <a:xfrm>
            <a:off x="6136250" y="2701100"/>
            <a:ext cx="2931547" cy="21986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4"/>
          <p:cNvSpPr/>
          <p:nvPr/>
        </p:nvSpPr>
        <p:spPr>
          <a:xfrm>
            <a:off x="0" y="0"/>
            <a:ext cx="3649800" cy="5043600"/>
          </a:xfrm>
          <a:prstGeom prst="rect">
            <a:avLst/>
          </a:prstGeom>
          <a:solidFill>
            <a:srgbClr val="D9D9D9">
              <a:alpha val="669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14"/>
          <p:cNvSpPr txBox="1"/>
          <p:nvPr>
            <p:ph type="title"/>
          </p:nvPr>
        </p:nvSpPr>
        <p:spPr>
          <a:xfrm>
            <a:off x="576600" y="1212050"/>
            <a:ext cx="24477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Overview</a:t>
            </a:r>
            <a:endParaRPr sz="6000"/>
          </a:p>
        </p:txBody>
      </p:sp>
      <p:sp>
        <p:nvSpPr>
          <p:cNvPr id="71" name="Google Shape;71;p14"/>
          <p:cNvSpPr txBox="1"/>
          <p:nvPr>
            <p:ph idx="1" type="body"/>
          </p:nvPr>
        </p:nvSpPr>
        <p:spPr>
          <a:xfrm>
            <a:off x="103500" y="2210450"/>
            <a:ext cx="3393900" cy="16272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SzPts val="2400"/>
              <a:buChar char="●"/>
            </a:pPr>
            <a:r>
              <a:rPr lang="en" sz="2400"/>
              <a:t>Land-use History</a:t>
            </a:r>
            <a:endParaRPr sz="2400"/>
          </a:p>
          <a:p>
            <a:pPr indent="-381000" lvl="0" marL="457200" rtl="0" algn="l">
              <a:spcBef>
                <a:spcPts val="0"/>
              </a:spcBef>
              <a:spcAft>
                <a:spcPts val="0"/>
              </a:spcAft>
              <a:buSzPts val="2400"/>
              <a:buChar char="●"/>
            </a:pPr>
            <a:r>
              <a:rPr lang="en" sz="2400"/>
              <a:t>Vegetation Analysis</a:t>
            </a:r>
            <a:endParaRPr sz="2400"/>
          </a:p>
          <a:p>
            <a:pPr indent="-381000" lvl="0" marL="457200" rtl="0" algn="l">
              <a:spcBef>
                <a:spcPts val="0"/>
              </a:spcBef>
              <a:spcAft>
                <a:spcPts val="0"/>
              </a:spcAft>
              <a:buSzPts val="2400"/>
              <a:buChar char="●"/>
            </a:pPr>
            <a:r>
              <a:rPr lang="en" sz="2400"/>
              <a:t>Wildlife Survey </a:t>
            </a:r>
            <a:endParaRPr sz="2400"/>
          </a:p>
        </p:txBody>
      </p:sp>
      <p:sp>
        <p:nvSpPr>
          <p:cNvPr id="72" name="Google Shape;72;p14"/>
          <p:cNvSpPr txBox="1"/>
          <p:nvPr/>
        </p:nvSpPr>
        <p:spPr>
          <a:xfrm>
            <a:off x="8030300" y="4722025"/>
            <a:ext cx="1373700" cy="24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Open Sans"/>
                <a:ea typeface="Open Sans"/>
                <a:cs typeface="Open Sans"/>
                <a:sym typeface="Open Sans"/>
              </a:rPr>
              <a:t>Max Farbman</a:t>
            </a:r>
            <a:endParaRPr sz="1200">
              <a:latin typeface="Open Sans"/>
              <a:ea typeface="Open Sans"/>
              <a:cs typeface="Open Sans"/>
              <a:sym typeface="Open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2"/>
          <p:cNvSpPr txBox="1"/>
          <p:nvPr>
            <p:ph type="title"/>
          </p:nvPr>
        </p:nvSpPr>
        <p:spPr>
          <a:xfrm>
            <a:off x="322175" y="998248"/>
            <a:ext cx="6002700" cy="804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Benefits of Q Meadows</a:t>
            </a:r>
            <a:endParaRPr/>
          </a:p>
          <a:p>
            <a:pPr indent="0" lvl="0" marL="0" rtl="0" algn="l">
              <a:spcBef>
                <a:spcPts val="0"/>
              </a:spcBef>
              <a:spcAft>
                <a:spcPts val="0"/>
              </a:spcAft>
              <a:buNone/>
            </a:pPr>
            <a:r>
              <a:t/>
            </a:r>
            <a:endParaRPr/>
          </a:p>
        </p:txBody>
      </p:sp>
      <p:sp>
        <p:nvSpPr>
          <p:cNvPr id="196" name="Google Shape;196;p32"/>
          <p:cNvSpPr txBox="1"/>
          <p:nvPr>
            <p:ph idx="1" type="body"/>
          </p:nvPr>
        </p:nvSpPr>
        <p:spPr>
          <a:xfrm>
            <a:off x="442175" y="1459275"/>
            <a:ext cx="3862500" cy="753000"/>
          </a:xfrm>
          <a:prstGeom prst="rect">
            <a:avLst/>
          </a:prstGeom>
          <a:solidFill>
            <a:srgbClr val="EA9999"/>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Sea level rise is an imminent threat to this region</a:t>
            </a:r>
            <a:endParaRPr sz="2000">
              <a:solidFill>
                <a:srgbClr val="000000"/>
              </a:solidFill>
            </a:endParaRPr>
          </a:p>
          <a:p>
            <a:pPr indent="0" lvl="0" marL="457200" rtl="0" algn="l">
              <a:spcBef>
                <a:spcPts val="1600"/>
              </a:spcBef>
              <a:spcAft>
                <a:spcPts val="1600"/>
              </a:spcAft>
              <a:buNone/>
            </a:pPr>
            <a:r>
              <a:t/>
            </a:r>
            <a:endParaRPr/>
          </a:p>
        </p:txBody>
      </p:sp>
      <p:sp>
        <p:nvSpPr>
          <p:cNvPr id="197" name="Google Shape;197;p32"/>
          <p:cNvSpPr txBox="1"/>
          <p:nvPr>
            <p:ph idx="1" type="body"/>
          </p:nvPr>
        </p:nvSpPr>
        <p:spPr>
          <a:xfrm>
            <a:off x="4731300" y="1459275"/>
            <a:ext cx="3862500" cy="753000"/>
          </a:xfrm>
          <a:prstGeom prst="rect">
            <a:avLst/>
          </a:prstGeom>
          <a:solidFill>
            <a:srgbClr val="B6D7A8"/>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Salt marshes help ameliorate flooding</a:t>
            </a:r>
            <a:endParaRPr sz="2000">
              <a:solidFill>
                <a:srgbClr val="000000"/>
              </a:solidFill>
            </a:endParaRPr>
          </a:p>
          <a:p>
            <a:pPr indent="0" lvl="0" marL="0" rtl="0" algn="l">
              <a:spcBef>
                <a:spcPts val="1600"/>
              </a:spcBef>
              <a:spcAft>
                <a:spcPts val="1600"/>
              </a:spcAft>
              <a:buNone/>
            </a:pPr>
            <a:r>
              <a:t/>
            </a:r>
            <a:endParaRPr/>
          </a:p>
        </p:txBody>
      </p:sp>
      <p:sp>
        <p:nvSpPr>
          <p:cNvPr id="198" name="Google Shape;198;p32"/>
          <p:cNvSpPr txBox="1"/>
          <p:nvPr>
            <p:ph idx="1" type="body"/>
          </p:nvPr>
        </p:nvSpPr>
        <p:spPr>
          <a:xfrm>
            <a:off x="442175" y="2347550"/>
            <a:ext cx="3862500" cy="947400"/>
          </a:xfrm>
          <a:prstGeom prst="rect">
            <a:avLst/>
          </a:prstGeom>
          <a:solidFill>
            <a:srgbClr val="F4CCCC"/>
          </a:solidFill>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 sz="2000">
                <a:solidFill>
                  <a:srgbClr val="000000"/>
                </a:solidFill>
              </a:rPr>
              <a:t>Increasing Urbanization of New Haven </a:t>
            </a:r>
            <a:endParaRPr sz="2000">
              <a:solidFill>
                <a:srgbClr val="000000"/>
              </a:solidFill>
            </a:endParaRPr>
          </a:p>
          <a:p>
            <a:pPr indent="0" lvl="0" marL="457200" rtl="0" algn="l">
              <a:spcBef>
                <a:spcPts val="1600"/>
              </a:spcBef>
              <a:spcAft>
                <a:spcPts val="1600"/>
              </a:spcAft>
              <a:buNone/>
            </a:pPr>
            <a:r>
              <a:t/>
            </a:r>
            <a:endParaRPr/>
          </a:p>
        </p:txBody>
      </p:sp>
      <p:sp>
        <p:nvSpPr>
          <p:cNvPr id="199" name="Google Shape;199;p32"/>
          <p:cNvSpPr txBox="1"/>
          <p:nvPr>
            <p:ph idx="1" type="body"/>
          </p:nvPr>
        </p:nvSpPr>
        <p:spPr>
          <a:xfrm>
            <a:off x="4731300" y="2347550"/>
            <a:ext cx="3862500" cy="453900"/>
          </a:xfrm>
          <a:prstGeom prst="rect">
            <a:avLst/>
          </a:prstGeom>
          <a:solidFill>
            <a:srgbClr val="D9EAD3"/>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Important wildlife refuge </a:t>
            </a:r>
            <a:endParaRPr sz="2000">
              <a:solidFill>
                <a:srgbClr val="000000"/>
              </a:solidFill>
            </a:endParaRPr>
          </a:p>
          <a:p>
            <a:pPr indent="0" lvl="0" marL="0" rtl="0" algn="l">
              <a:spcBef>
                <a:spcPts val="1600"/>
              </a:spcBef>
              <a:spcAft>
                <a:spcPts val="1600"/>
              </a:spcAft>
              <a:buNone/>
            </a:pPr>
            <a:r>
              <a:t/>
            </a:r>
            <a:endParaRPr/>
          </a:p>
        </p:txBody>
      </p:sp>
      <p:sp>
        <p:nvSpPr>
          <p:cNvPr id="200" name="Google Shape;200;p32"/>
          <p:cNvSpPr txBox="1"/>
          <p:nvPr>
            <p:ph idx="1" type="body"/>
          </p:nvPr>
        </p:nvSpPr>
        <p:spPr>
          <a:xfrm>
            <a:off x="4731300" y="2876550"/>
            <a:ext cx="3862500" cy="418500"/>
          </a:xfrm>
          <a:prstGeom prst="rect">
            <a:avLst/>
          </a:prstGeom>
          <a:solidFill>
            <a:srgbClr val="D9EAD3"/>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Respit for local community</a:t>
            </a:r>
            <a:endParaRPr sz="2000">
              <a:solidFill>
                <a:srgbClr val="000000"/>
              </a:solidFill>
            </a:endParaRPr>
          </a:p>
          <a:p>
            <a:pPr indent="0" lvl="0" marL="0" rtl="0" algn="l">
              <a:spcBef>
                <a:spcPts val="1600"/>
              </a:spcBef>
              <a:spcAft>
                <a:spcPts val="1600"/>
              </a:spcAft>
              <a:buNone/>
            </a:pPr>
            <a:r>
              <a:t/>
            </a:r>
            <a:endParaRPr/>
          </a:p>
        </p:txBody>
      </p:sp>
      <p:cxnSp>
        <p:nvCxnSpPr>
          <p:cNvPr id="201" name="Google Shape;201;p32"/>
          <p:cNvCxnSpPr>
            <a:stCxn id="196" idx="3"/>
            <a:endCxn id="197" idx="1"/>
          </p:cNvCxnSpPr>
          <p:nvPr/>
        </p:nvCxnSpPr>
        <p:spPr>
          <a:xfrm>
            <a:off x="4304675" y="1835775"/>
            <a:ext cx="426600" cy="0"/>
          </a:xfrm>
          <a:prstGeom prst="straightConnector1">
            <a:avLst/>
          </a:prstGeom>
          <a:noFill/>
          <a:ln cap="flat" cmpd="sng" w="9525">
            <a:solidFill>
              <a:schemeClr val="dk2"/>
            </a:solidFill>
            <a:prstDash val="solid"/>
            <a:round/>
            <a:headEnd len="med" w="med" type="none"/>
            <a:tailEnd len="med" w="med" type="triangle"/>
          </a:ln>
        </p:spPr>
      </p:cxnSp>
      <p:cxnSp>
        <p:nvCxnSpPr>
          <p:cNvPr id="202" name="Google Shape;202;p32"/>
          <p:cNvCxnSpPr>
            <a:endCxn id="199" idx="1"/>
          </p:cNvCxnSpPr>
          <p:nvPr/>
        </p:nvCxnSpPr>
        <p:spPr>
          <a:xfrm flipH="1" rot="10800000">
            <a:off x="4304700" y="2574500"/>
            <a:ext cx="426600" cy="246900"/>
          </a:xfrm>
          <a:prstGeom prst="straightConnector1">
            <a:avLst/>
          </a:prstGeom>
          <a:noFill/>
          <a:ln cap="flat" cmpd="sng" w="9525">
            <a:solidFill>
              <a:schemeClr val="dk2"/>
            </a:solidFill>
            <a:prstDash val="solid"/>
            <a:round/>
            <a:headEnd len="med" w="med" type="none"/>
            <a:tailEnd len="med" w="med" type="triangle"/>
          </a:ln>
        </p:spPr>
      </p:cxnSp>
      <p:cxnSp>
        <p:nvCxnSpPr>
          <p:cNvPr id="203" name="Google Shape;203;p32"/>
          <p:cNvCxnSpPr>
            <a:stCxn id="198" idx="3"/>
            <a:endCxn id="200" idx="1"/>
          </p:cNvCxnSpPr>
          <p:nvPr/>
        </p:nvCxnSpPr>
        <p:spPr>
          <a:xfrm>
            <a:off x="4304675" y="2821250"/>
            <a:ext cx="426600" cy="26460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32"/>
          <p:cNvSpPr txBox="1"/>
          <p:nvPr>
            <p:ph idx="1" type="body"/>
          </p:nvPr>
        </p:nvSpPr>
        <p:spPr>
          <a:xfrm>
            <a:off x="442175" y="3430225"/>
            <a:ext cx="3862500" cy="753000"/>
          </a:xfrm>
          <a:prstGeom prst="rect">
            <a:avLst/>
          </a:prstGeom>
          <a:solidFill>
            <a:srgbClr val="EA9999"/>
          </a:solidFill>
        </p:spPr>
        <p:txBody>
          <a:bodyPr anchorCtr="0" anchor="t" bIns="91425" lIns="91425" spcFirstLastPara="1" rIns="91425" wrap="square" tIns="91425">
            <a:noAutofit/>
          </a:bodyPr>
          <a:lstStyle/>
          <a:p>
            <a:pPr indent="0" lvl="0" marL="0" rtl="0" algn="ctr">
              <a:spcBef>
                <a:spcPts val="0"/>
              </a:spcBef>
              <a:spcAft>
                <a:spcPts val="0"/>
              </a:spcAft>
              <a:buNone/>
            </a:pPr>
            <a:r>
              <a:rPr lang="en" sz="2000">
                <a:solidFill>
                  <a:srgbClr val="000000"/>
                </a:solidFill>
              </a:rPr>
              <a:t>Most of this local area has been deforested</a:t>
            </a:r>
            <a:endParaRPr sz="2000">
              <a:solidFill>
                <a:srgbClr val="000000"/>
              </a:solidFill>
            </a:endParaRPr>
          </a:p>
          <a:p>
            <a:pPr indent="0" lvl="0" marL="457200" rtl="0" algn="l">
              <a:spcBef>
                <a:spcPts val="1600"/>
              </a:spcBef>
              <a:spcAft>
                <a:spcPts val="1600"/>
              </a:spcAft>
              <a:buNone/>
            </a:pPr>
            <a:r>
              <a:t/>
            </a:r>
            <a:endParaRPr/>
          </a:p>
        </p:txBody>
      </p:sp>
      <p:sp>
        <p:nvSpPr>
          <p:cNvPr id="205" name="Google Shape;205;p32"/>
          <p:cNvSpPr txBox="1"/>
          <p:nvPr>
            <p:ph idx="1" type="body"/>
          </p:nvPr>
        </p:nvSpPr>
        <p:spPr>
          <a:xfrm>
            <a:off x="4731300" y="3430225"/>
            <a:ext cx="3862500" cy="753000"/>
          </a:xfrm>
          <a:prstGeom prst="rect">
            <a:avLst/>
          </a:prstGeom>
          <a:solidFill>
            <a:srgbClr val="B6D7A8"/>
          </a:solidFill>
        </p:spPr>
        <p:txBody>
          <a:bodyPr anchorCtr="0" anchor="t" bIns="91425" lIns="91425" spcFirstLastPara="1" rIns="91425" wrap="square" tIns="91425">
            <a:noAutofit/>
          </a:bodyPr>
          <a:lstStyle/>
          <a:p>
            <a:pPr indent="0" lvl="0" marL="0" rtl="0" algn="ctr">
              <a:spcBef>
                <a:spcPts val="0"/>
              </a:spcBef>
              <a:spcAft>
                <a:spcPts val="1600"/>
              </a:spcAft>
              <a:buNone/>
            </a:pPr>
            <a:r>
              <a:rPr lang="en"/>
              <a:t>Upland and marsh vegetation on this site allow for carbon storage</a:t>
            </a:r>
            <a:endParaRPr/>
          </a:p>
        </p:txBody>
      </p:sp>
      <p:cxnSp>
        <p:nvCxnSpPr>
          <p:cNvPr id="206" name="Google Shape;206;p32"/>
          <p:cNvCxnSpPr/>
          <p:nvPr/>
        </p:nvCxnSpPr>
        <p:spPr>
          <a:xfrm>
            <a:off x="4304675" y="3806725"/>
            <a:ext cx="426600" cy="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pic>
        <p:nvPicPr>
          <p:cNvPr id="211" name="Google Shape;211;p33"/>
          <p:cNvPicPr preferRelativeResize="0"/>
          <p:nvPr/>
        </p:nvPicPr>
        <p:blipFill>
          <a:blip r:embed="rId3">
            <a:alphaModFix/>
          </a:blip>
          <a:stretch>
            <a:fillRect/>
          </a:stretch>
        </p:blipFill>
        <p:spPr>
          <a:xfrm>
            <a:off x="1143000" y="0"/>
            <a:ext cx="6857999" cy="5143499"/>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5" name="Shape 215"/>
        <p:cNvGrpSpPr/>
        <p:nvPr/>
      </p:nvGrpSpPr>
      <p:grpSpPr>
        <a:xfrm>
          <a:off x="0" y="0"/>
          <a:ext cx="0" cy="0"/>
          <a:chOff x="0" y="0"/>
          <a:chExt cx="0" cy="0"/>
        </a:xfrm>
      </p:grpSpPr>
      <p:pic>
        <p:nvPicPr>
          <p:cNvPr id="216" name="Google Shape;216;p34"/>
          <p:cNvPicPr preferRelativeResize="0"/>
          <p:nvPr/>
        </p:nvPicPr>
        <p:blipFill>
          <a:blip r:embed="rId3">
            <a:alphaModFix/>
          </a:blip>
          <a:stretch>
            <a:fillRect/>
          </a:stretch>
        </p:blipFill>
        <p:spPr>
          <a:xfrm>
            <a:off x="0" y="152400"/>
            <a:ext cx="3488048" cy="4838702"/>
          </a:xfrm>
          <a:prstGeom prst="rect">
            <a:avLst/>
          </a:prstGeom>
          <a:noFill/>
          <a:ln>
            <a:noFill/>
          </a:ln>
        </p:spPr>
      </p:pic>
      <p:pic>
        <p:nvPicPr>
          <p:cNvPr id="217" name="Google Shape;217;p34"/>
          <p:cNvPicPr preferRelativeResize="0"/>
          <p:nvPr/>
        </p:nvPicPr>
        <p:blipFill rotWithShape="1">
          <a:blip r:embed="rId4">
            <a:alphaModFix/>
          </a:blip>
          <a:srcRect b="0" l="17521" r="26625" t="0"/>
          <a:stretch/>
        </p:blipFill>
        <p:spPr>
          <a:xfrm>
            <a:off x="3629026" y="152400"/>
            <a:ext cx="2026927" cy="4838702"/>
          </a:xfrm>
          <a:prstGeom prst="rect">
            <a:avLst/>
          </a:prstGeom>
          <a:noFill/>
          <a:ln>
            <a:noFill/>
          </a:ln>
        </p:spPr>
      </p:pic>
      <p:pic>
        <p:nvPicPr>
          <p:cNvPr id="218" name="Google Shape;218;p34"/>
          <p:cNvPicPr preferRelativeResize="0"/>
          <p:nvPr/>
        </p:nvPicPr>
        <p:blipFill>
          <a:blip r:embed="rId5">
            <a:alphaModFix/>
          </a:blip>
          <a:stretch>
            <a:fillRect/>
          </a:stretch>
        </p:blipFill>
        <p:spPr>
          <a:xfrm>
            <a:off x="5796925" y="152400"/>
            <a:ext cx="3347077" cy="483870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5"/>
          <p:cNvSpPr txBox="1"/>
          <p:nvPr>
            <p:ph type="title"/>
          </p:nvPr>
        </p:nvSpPr>
        <p:spPr>
          <a:xfrm>
            <a:off x="3621325" y="152400"/>
            <a:ext cx="5118600" cy="1369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800"/>
              <a:t>What </a:t>
            </a:r>
            <a:r>
              <a:rPr b="1" i="1" lang="en" sz="3800"/>
              <a:t>is</a:t>
            </a:r>
            <a:r>
              <a:rPr lang="en" sz="3800"/>
              <a:t> natural after all? </a:t>
            </a:r>
            <a:br>
              <a:rPr lang="en" sz="3800"/>
            </a:br>
            <a:r>
              <a:rPr lang="en" sz="3800" u="sng"/>
              <a:t>When</a:t>
            </a:r>
            <a:r>
              <a:rPr lang="en" sz="3800"/>
              <a:t> is Natural?</a:t>
            </a:r>
            <a:endParaRPr sz="3800"/>
          </a:p>
        </p:txBody>
      </p:sp>
      <p:sp>
        <p:nvSpPr>
          <p:cNvPr id="224" name="Google Shape;224;p35"/>
          <p:cNvSpPr txBox="1"/>
          <p:nvPr>
            <p:ph idx="1" type="body"/>
          </p:nvPr>
        </p:nvSpPr>
        <p:spPr>
          <a:xfrm>
            <a:off x="3947575" y="1622500"/>
            <a:ext cx="4984500" cy="32667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rgbClr val="000000"/>
              </a:buClr>
              <a:buSzPts val="2200"/>
              <a:buChar char="●"/>
            </a:pPr>
            <a:r>
              <a:rPr lang="en" sz="2200">
                <a:solidFill>
                  <a:srgbClr val="000000"/>
                </a:solidFill>
              </a:rPr>
              <a:t>Ecosystems like this are </a:t>
            </a:r>
            <a:r>
              <a:rPr lang="en" sz="2200" u="sng">
                <a:solidFill>
                  <a:srgbClr val="000000"/>
                </a:solidFill>
              </a:rPr>
              <a:t>not</a:t>
            </a:r>
            <a:r>
              <a:rPr lang="en" sz="2200">
                <a:solidFill>
                  <a:srgbClr val="000000"/>
                </a:solidFill>
              </a:rPr>
              <a:t> uncommon!</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 sz="2200">
                <a:solidFill>
                  <a:srgbClr val="000000"/>
                </a:solidFill>
              </a:rPr>
              <a:t>Long Wharf Nature Preserve → fill from I-95</a:t>
            </a:r>
            <a:endParaRPr sz="2200">
              <a:solidFill>
                <a:srgbClr val="000000"/>
              </a:solidFill>
            </a:endParaRPr>
          </a:p>
          <a:p>
            <a:pPr indent="-368300" lvl="0" marL="457200" rtl="0" algn="l">
              <a:lnSpc>
                <a:spcPct val="115000"/>
              </a:lnSpc>
              <a:spcBef>
                <a:spcPts val="0"/>
              </a:spcBef>
              <a:spcAft>
                <a:spcPts val="0"/>
              </a:spcAft>
              <a:buClr>
                <a:srgbClr val="000000"/>
              </a:buClr>
              <a:buSzPts val="2200"/>
              <a:buChar char="●"/>
            </a:pPr>
            <a:r>
              <a:rPr lang="en" sz="2200">
                <a:solidFill>
                  <a:srgbClr val="000000"/>
                </a:solidFill>
              </a:rPr>
              <a:t>M</a:t>
            </a:r>
            <a:r>
              <a:rPr lang="en" sz="2200">
                <a:solidFill>
                  <a:srgbClr val="000000"/>
                </a:solidFill>
              </a:rPr>
              <a:t>ajority of New England salt marshes due to colonial-era deforestation?</a:t>
            </a:r>
            <a:endParaRPr sz="2200">
              <a:solidFill>
                <a:srgbClr val="000000"/>
              </a:solidFill>
            </a:endParaRPr>
          </a:p>
        </p:txBody>
      </p:sp>
      <p:pic>
        <p:nvPicPr>
          <p:cNvPr id="225" name="Google Shape;225;p35"/>
          <p:cNvPicPr preferRelativeResize="0"/>
          <p:nvPr/>
        </p:nvPicPr>
        <p:blipFill>
          <a:blip r:embed="rId3">
            <a:alphaModFix/>
          </a:blip>
          <a:stretch>
            <a:fillRect/>
          </a:stretch>
        </p:blipFill>
        <p:spPr>
          <a:xfrm>
            <a:off x="0" y="0"/>
            <a:ext cx="3495903" cy="5053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Google Shape;230;p36"/>
          <p:cNvSpPr txBox="1"/>
          <p:nvPr>
            <p:ph type="title"/>
          </p:nvPr>
        </p:nvSpPr>
        <p:spPr>
          <a:xfrm>
            <a:off x="177725" y="139050"/>
            <a:ext cx="5208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Potential Recommendations</a:t>
            </a:r>
            <a:endParaRPr/>
          </a:p>
        </p:txBody>
      </p:sp>
      <p:sp>
        <p:nvSpPr>
          <p:cNvPr id="231" name="Google Shape;231;p36"/>
          <p:cNvSpPr txBox="1"/>
          <p:nvPr>
            <p:ph idx="1" type="body"/>
          </p:nvPr>
        </p:nvSpPr>
        <p:spPr>
          <a:xfrm>
            <a:off x="264125" y="897650"/>
            <a:ext cx="4559700" cy="3939900"/>
          </a:xfrm>
          <a:prstGeom prst="rect">
            <a:avLst/>
          </a:prstGeom>
          <a:solidFill>
            <a:srgbClr val="EFEFEF"/>
          </a:solidFill>
        </p:spPr>
        <p:txBody>
          <a:bodyPr anchorCtr="0" anchor="t" bIns="91425" lIns="91425" spcFirstLastPara="1" rIns="91425" wrap="square" tIns="91425">
            <a:noAutofit/>
          </a:bodyPr>
          <a:lstStyle/>
          <a:p>
            <a:pPr indent="-355600" lvl="0" marL="457200" marR="0" rtl="0" algn="l">
              <a:lnSpc>
                <a:spcPct val="115000"/>
              </a:lnSpc>
              <a:spcBef>
                <a:spcPts val="0"/>
              </a:spcBef>
              <a:spcAft>
                <a:spcPts val="0"/>
              </a:spcAft>
              <a:buSzPts val="2000"/>
              <a:buChar char="●"/>
            </a:pPr>
            <a:r>
              <a:rPr lang="en" sz="2000"/>
              <a:t>Strategic invasive species removal to allow seedling growth/ forest succession &amp; regeneration</a:t>
            </a:r>
            <a:endParaRPr sz="2000"/>
          </a:p>
          <a:p>
            <a:pPr indent="-355600" lvl="0" marL="457200" marR="0" rtl="0" algn="l">
              <a:lnSpc>
                <a:spcPct val="115000"/>
              </a:lnSpc>
              <a:spcBef>
                <a:spcPts val="0"/>
              </a:spcBef>
              <a:spcAft>
                <a:spcPts val="0"/>
              </a:spcAft>
              <a:buSzPts val="2000"/>
              <a:buChar char="●"/>
            </a:pPr>
            <a:r>
              <a:rPr lang="en" sz="2000"/>
              <a:t>Year-round camera traps to capture seasonal wildlife for example: bird migration </a:t>
            </a:r>
            <a:endParaRPr sz="2000"/>
          </a:p>
          <a:p>
            <a:pPr indent="-355600" lvl="0" marL="457200" marR="0" rtl="0" algn="l">
              <a:lnSpc>
                <a:spcPct val="115000"/>
              </a:lnSpc>
              <a:spcBef>
                <a:spcPts val="0"/>
              </a:spcBef>
              <a:spcAft>
                <a:spcPts val="0"/>
              </a:spcAft>
              <a:buSzPts val="2000"/>
              <a:buChar char="●"/>
            </a:pPr>
            <a:r>
              <a:rPr lang="en" sz="2000"/>
              <a:t>Consider high cost / potential futility of </a:t>
            </a:r>
            <a:r>
              <a:rPr i="1" lang="en" sz="2000"/>
              <a:t>Phragmites</a:t>
            </a:r>
            <a:r>
              <a:rPr lang="en" sz="2000"/>
              <a:t> removal with the possibility of unintended consequences.</a:t>
            </a:r>
            <a:endParaRPr sz="2000"/>
          </a:p>
        </p:txBody>
      </p:sp>
      <p:pic>
        <p:nvPicPr>
          <p:cNvPr id="232" name="Google Shape;232;p36"/>
          <p:cNvPicPr preferRelativeResize="0"/>
          <p:nvPr/>
        </p:nvPicPr>
        <p:blipFill rotWithShape="1">
          <a:blip r:embed="rId3">
            <a:alphaModFix/>
          </a:blip>
          <a:srcRect b="0" l="40898" r="0" t="0"/>
          <a:stretch/>
        </p:blipFill>
        <p:spPr>
          <a:xfrm>
            <a:off x="5174025" y="0"/>
            <a:ext cx="3969973" cy="50380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6" name="Shape 236"/>
        <p:cNvGrpSpPr/>
        <p:nvPr/>
      </p:nvGrpSpPr>
      <p:grpSpPr>
        <a:xfrm>
          <a:off x="0" y="0"/>
          <a:ext cx="0" cy="0"/>
          <a:chOff x="0" y="0"/>
          <a:chExt cx="0" cy="0"/>
        </a:xfrm>
      </p:grpSpPr>
      <p:sp>
        <p:nvSpPr>
          <p:cNvPr id="237" name="Google Shape;237;p37"/>
          <p:cNvSpPr txBox="1"/>
          <p:nvPr/>
        </p:nvSpPr>
        <p:spPr>
          <a:xfrm>
            <a:off x="5386375" y="410075"/>
            <a:ext cx="3541500" cy="127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6000">
                <a:latin typeface="Economica"/>
                <a:ea typeface="Economica"/>
                <a:cs typeface="Economica"/>
                <a:sym typeface="Economica"/>
              </a:rPr>
              <a:t>Thank You!</a:t>
            </a:r>
            <a:endParaRPr sz="6000">
              <a:latin typeface="Economica"/>
              <a:ea typeface="Economica"/>
              <a:cs typeface="Economica"/>
              <a:sym typeface="Economica"/>
            </a:endParaRPr>
          </a:p>
          <a:p>
            <a:pPr indent="0" lvl="0" marL="0" rtl="0" algn="l">
              <a:spcBef>
                <a:spcPts val="0"/>
              </a:spcBef>
              <a:spcAft>
                <a:spcPts val="0"/>
              </a:spcAft>
              <a:buNone/>
            </a:pPr>
            <a:r>
              <a:rPr lang="en" sz="4800">
                <a:latin typeface="Economica"/>
                <a:ea typeface="Economica"/>
                <a:cs typeface="Economica"/>
                <a:sym typeface="Economica"/>
              </a:rPr>
              <a:t>Questions?</a:t>
            </a:r>
            <a:endParaRPr sz="4800">
              <a:latin typeface="Economica"/>
              <a:ea typeface="Economica"/>
              <a:cs typeface="Economica"/>
              <a:sym typeface="Economica"/>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 name="Shape 76"/>
        <p:cNvGrpSpPr/>
        <p:nvPr/>
      </p:nvGrpSpPr>
      <p:grpSpPr>
        <a:xfrm>
          <a:off x="0" y="0"/>
          <a:ext cx="0" cy="0"/>
          <a:chOff x="0" y="0"/>
          <a:chExt cx="0" cy="0"/>
        </a:xfrm>
      </p:grpSpPr>
      <p:sp>
        <p:nvSpPr>
          <p:cNvPr id="77" name="Google Shape;77;p15"/>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Land-use History</a:t>
            </a:r>
            <a:endParaRPr/>
          </a:p>
        </p:txBody>
      </p:sp>
      <p:pic>
        <p:nvPicPr>
          <p:cNvPr id="78" name="Google Shape;78;p15"/>
          <p:cNvPicPr preferRelativeResize="0"/>
          <p:nvPr/>
        </p:nvPicPr>
        <p:blipFill>
          <a:blip r:embed="rId3">
            <a:alphaModFix/>
          </a:blip>
          <a:stretch>
            <a:fillRect/>
          </a:stretch>
        </p:blipFill>
        <p:spPr>
          <a:xfrm>
            <a:off x="3985574" y="96675"/>
            <a:ext cx="5040300" cy="4950150"/>
          </a:xfrm>
          <a:prstGeom prst="rect">
            <a:avLst/>
          </a:prstGeom>
          <a:noFill/>
          <a:ln>
            <a:noFill/>
          </a:ln>
        </p:spPr>
      </p:pic>
      <p:pic>
        <p:nvPicPr>
          <p:cNvPr id="79" name="Google Shape;79;p15"/>
          <p:cNvPicPr preferRelativeResize="0"/>
          <p:nvPr/>
        </p:nvPicPr>
        <p:blipFill>
          <a:blip r:embed="rId4">
            <a:alphaModFix/>
          </a:blip>
          <a:stretch>
            <a:fillRect/>
          </a:stretch>
        </p:blipFill>
        <p:spPr>
          <a:xfrm>
            <a:off x="138025" y="1751700"/>
            <a:ext cx="3680774" cy="3295115"/>
          </a:xfrm>
          <a:prstGeom prst="rect">
            <a:avLst/>
          </a:prstGeom>
          <a:noFill/>
          <a:ln>
            <a:noFill/>
          </a:ln>
        </p:spPr>
      </p:pic>
      <p:sp>
        <p:nvSpPr>
          <p:cNvPr id="80" name="Google Shape;80;p15"/>
          <p:cNvSpPr txBox="1"/>
          <p:nvPr>
            <p:ph type="title"/>
          </p:nvPr>
        </p:nvSpPr>
        <p:spPr>
          <a:xfrm>
            <a:off x="7653400" y="4108900"/>
            <a:ext cx="1254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1850s</a:t>
            </a:r>
            <a:endParaRPr/>
          </a:p>
        </p:txBody>
      </p:sp>
      <p:sp>
        <p:nvSpPr>
          <p:cNvPr id="81" name="Google Shape;81;p15"/>
          <p:cNvSpPr txBox="1"/>
          <p:nvPr>
            <p:ph type="title"/>
          </p:nvPr>
        </p:nvSpPr>
        <p:spPr>
          <a:xfrm>
            <a:off x="2731275" y="1751700"/>
            <a:ext cx="1254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1895</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sp>
        <p:nvSpPr>
          <p:cNvPr id="86" name="Google Shape;86;p16"/>
          <p:cNvSpPr txBox="1"/>
          <p:nvPr>
            <p:ph type="title"/>
          </p:nvPr>
        </p:nvSpPr>
        <p:spPr>
          <a:xfrm>
            <a:off x="311700" y="315925"/>
            <a:ext cx="12543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1934</a:t>
            </a:r>
            <a:endParaRPr/>
          </a:p>
        </p:txBody>
      </p:sp>
      <p:pic>
        <p:nvPicPr>
          <p:cNvPr id="87" name="Google Shape;87;p16"/>
          <p:cNvPicPr preferRelativeResize="0"/>
          <p:nvPr/>
        </p:nvPicPr>
        <p:blipFill>
          <a:blip r:embed="rId3">
            <a:alphaModFix/>
          </a:blip>
          <a:stretch>
            <a:fillRect/>
          </a:stretch>
        </p:blipFill>
        <p:spPr>
          <a:xfrm>
            <a:off x="3087942" y="0"/>
            <a:ext cx="5641258" cy="51435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7"/>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1949</a:t>
            </a:r>
            <a:endParaRPr/>
          </a:p>
        </p:txBody>
      </p:sp>
      <p:pic>
        <p:nvPicPr>
          <p:cNvPr id="93" name="Google Shape;93;p17"/>
          <p:cNvPicPr preferRelativeResize="0"/>
          <p:nvPr/>
        </p:nvPicPr>
        <p:blipFill rotWithShape="1">
          <a:blip r:embed="rId3">
            <a:alphaModFix/>
          </a:blip>
          <a:srcRect b="0" l="0" r="7918" t="0"/>
          <a:stretch/>
        </p:blipFill>
        <p:spPr>
          <a:xfrm>
            <a:off x="2494625" y="-36387"/>
            <a:ext cx="6649375" cy="52162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 name="Shape 97"/>
        <p:cNvGrpSpPr/>
        <p:nvPr/>
      </p:nvGrpSpPr>
      <p:grpSpPr>
        <a:xfrm>
          <a:off x="0" y="0"/>
          <a:ext cx="0" cy="0"/>
          <a:chOff x="0" y="0"/>
          <a:chExt cx="0" cy="0"/>
        </a:xfrm>
      </p:grpSpPr>
      <p:sp>
        <p:nvSpPr>
          <p:cNvPr id="98" name="Google Shape;98;p18"/>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1966</a:t>
            </a:r>
            <a:endParaRPr/>
          </a:p>
        </p:txBody>
      </p:sp>
      <p:pic>
        <p:nvPicPr>
          <p:cNvPr id="99" name="Google Shape;99;p18"/>
          <p:cNvPicPr preferRelativeResize="0"/>
          <p:nvPr/>
        </p:nvPicPr>
        <p:blipFill rotWithShape="1">
          <a:blip r:embed="rId3">
            <a:alphaModFix/>
          </a:blip>
          <a:srcRect b="6454" l="1655" r="16006" t="0"/>
          <a:stretch/>
        </p:blipFill>
        <p:spPr>
          <a:xfrm>
            <a:off x="1872525" y="0"/>
            <a:ext cx="7063424"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9"/>
          <p:cNvSpPr txBox="1"/>
          <p:nvPr>
            <p:ph type="title"/>
          </p:nvPr>
        </p:nvSpPr>
        <p:spPr>
          <a:xfrm>
            <a:off x="311700" y="315925"/>
            <a:ext cx="11460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1969</a:t>
            </a:r>
            <a:endParaRPr/>
          </a:p>
        </p:txBody>
      </p:sp>
      <p:pic>
        <p:nvPicPr>
          <p:cNvPr id="105" name="Google Shape;105;p19"/>
          <p:cNvPicPr preferRelativeResize="0"/>
          <p:nvPr/>
        </p:nvPicPr>
        <p:blipFill rotWithShape="1">
          <a:blip r:embed="rId3">
            <a:alphaModFix/>
          </a:blip>
          <a:srcRect b="0" l="0" r="0" t="0"/>
          <a:stretch/>
        </p:blipFill>
        <p:spPr>
          <a:xfrm>
            <a:off x="2226718" y="0"/>
            <a:ext cx="6605581" cy="5067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20"/>
          <p:cNvSpPr txBox="1"/>
          <p:nvPr>
            <p:ph type="title"/>
          </p:nvPr>
        </p:nvSpPr>
        <p:spPr>
          <a:xfrm>
            <a:off x="311700" y="315925"/>
            <a:ext cx="85206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1972</a:t>
            </a:r>
            <a:endParaRPr/>
          </a:p>
        </p:txBody>
      </p:sp>
      <p:pic>
        <p:nvPicPr>
          <p:cNvPr id="111" name="Google Shape;111;p20"/>
          <p:cNvPicPr preferRelativeResize="0"/>
          <p:nvPr/>
        </p:nvPicPr>
        <p:blipFill>
          <a:blip r:embed="rId3">
            <a:alphaModFix/>
          </a:blip>
          <a:stretch>
            <a:fillRect/>
          </a:stretch>
        </p:blipFill>
        <p:spPr>
          <a:xfrm>
            <a:off x="3402163" y="0"/>
            <a:ext cx="5634373"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21"/>
          <p:cNvSpPr txBox="1"/>
          <p:nvPr>
            <p:ph type="title"/>
          </p:nvPr>
        </p:nvSpPr>
        <p:spPr>
          <a:xfrm>
            <a:off x="1046500" y="2109513"/>
            <a:ext cx="1065900" cy="831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1986</a:t>
            </a:r>
            <a:endParaRPr/>
          </a:p>
        </p:txBody>
      </p:sp>
      <p:pic>
        <p:nvPicPr>
          <p:cNvPr id="117" name="Google Shape;117;p21"/>
          <p:cNvPicPr preferRelativeResize="0"/>
          <p:nvPr/>
        </p:nvPicPr>
        <p:blipFill>
          <a:blip r:embed="rId3">
            <a:alphaModFix/>
          </a:blip>
          <a:stretch>
            <a:fillRect/>
          </a:stretch>
        </p:blipFill>
        <p:spPr>
          <a:xfrm>
            <a:off x="2781574" y="13"/>
            <a:ext cx="6113552" cy="50503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uxe">
  <a:themeElements>
    <a:clrScheme name="Luxe">
      <a:dk1>
        <a:srgbClr val="000000"/>
      </a:dk1>
      <a:lt1>
        <a:srgbClr val="FFFFFF"/>
      </a:lt1>
      <a:dk2>
        <a:srgbClr val="B7B7B7"/>
      </a:dk2>
      <a:lt2>
        <a:srgbClr val="CCA677"/>
      </a:lt2>
      <a:accent1>
        <a:srgbClr val="5D4037"/>
      </a:accent1>
      <a:accent2>
        <a:srgbClr val="455A64"/>
      </a:accent2>
      <a:accent3>
        <a:srgbClr val="607D8B"/>
      </a:accent3>
      <a:accent4>
        <a:srgbClr val="78909C"/>
      </a:accent4>
      <a:accent5>
        <a:srgbClr val="57BB8A"/>
      </a:accent5>
      <a:accent6>
        <a:srgbClr val="DCE755"/>
      </a:accent6>
      <a:hlink>
        <a:srgbClr val="57BB8A"/>
      </a:hlink>
      <a:folHlink>
        <a:srgbClr val="57BB8A"/>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